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30"/>
  </p:notesMasterIdLst>
  <p:sldIdLst>
    <p:sldId id="256" r:id="rId2"/>
    <p:sldId id="580" r:id="rId3"/>
    <p:sldId id="577" r:id="rId4"/>
    <p:sldId id="578" r:id="rId5"/>
    <p:sldId id="615" r:id="rId6"/>
    <p:sldId id="582" r:id="rId7"/>
    <p:sldId id="583" r:id="rId8"/>
    <p:sldId id="584" r:id="rId9"/>
    <p:sldId id="585" r:id="rId10"/>
    <p:sldId id="586" r:id="rId11"/>
    <p:sldId id="587" r:id="rId12"/>
    <p:sldId id="588" r:id="rId13"/>
    <p:sldId id="589" r:id="rId14"/>
    <p:sldId id="590" r:id="rId15"/>
    <p:sldId id="591" r:id="rId16"/>
    <p:sldId id="592" r:id="rId17"/>
    <p:sldId id="593" r:id="rId18"/>
    <p:sldId id="594" r:id="rId19"/>
    <p:sldId id="616" r:id="rId20"/>
    <p:sldId id="619" r:id="rId21"/>
    <p:sldId id="621" r:id="rId22"/>
    <p:sldId id="625" r:id="rId23"/>
    <p:sldId id="622" r:id="rId24"/>
    <p:sldId id="623" r:id="rId25"/>
    <p:sldId id="624" r:id="rId26"/>
    <p:sldId id="605" r:id="rId27"/>
    <p:sldId id="610" r:id="rId28"/>
    <p:sldId id="611" r:id="rId29"/>
  </p:sldIdLst>
  <p:sldSz cx="9144000" cy="6858000" type="screen4x3"/>
  <p:notesSz cx="6858000" cy="97377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C0C06B4-A6D4-4761-8506-FD5468DC957D}" type="datetimeFigureOut">
              <a:rPr lang="ru-RU"/>
              <a:pPr>
                <a:defRPr/>
              </a:pPr>
              <a:t>08.10.2024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30250"/>
            <a:ext cx="4867275" cy="365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48775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248775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2F87CEF-9CE8-44EC-8F3F-F7C5D3754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184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F87CEF-9CE8-44EC-8F3F-F7C5D375474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23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F87CEF-9CE8-44EC-8F3F-F7C5D375474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916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F87CEF-9CE8-44EC-8F3F-F7C5D375474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89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F87CEF-9CE8-44EC-8F3F-F7C5D375474D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48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1314299689 h 1000"/>
              <a:gd name="T6" fmla="*/ 0 w 1000"/>
              <a:gd name="T7" fmla="*/ 1314299689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BC91-4812-4307-8DC1-8126BB465B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75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4EAFC-4445-41B9-AFFD-79D6D3A5C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2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8B57E-9A98-46B2-8F82-A8AA86BFD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61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2291-09DE-446A-936B-454D614F6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3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A2731-EBCA-4288-A561-03252CBA5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4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DCC36-6647-4D05-886F-712B2479EA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8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4E6E1-9001-47CD-BC4B-E6B184083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16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5FFC1-5FF8-4B0A-AEEA-2B9E11AA7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56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878A-AAE8-477D-823F-FD5C09039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61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88D37-3A15-4348-B1D5-7C7CC2D99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5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4A558-9F88-44EA-8EFB-064C11421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5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EA4D6-1442-4B30-9774-749BEA095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1314263702 h 1000"/>
              <a:gd name="T6" fmla="*/ 0 w 1000"/>
              <a:gd name="T7" fmla="*/ 1314263702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8E04C26-6D7D-4454-A32B-5ECB2F9B5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8"/>
          <p:cNvSpPr txBox="1">
            <a:spLocks noChangeArrowheads="1"/>
          </p:cNvSpPr>
          <p:nvPr/>
        </p:nvSpPr>
        <p:spPr bwMode="auto">
          <a:xfrm>
            <a:off x="1421818" y="2771775"/>
            <a:ext cx="681789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kk-KZ" sz="2000" b="1" dirty="0"/>
              <a:t>1 лекция</a:t>
            </a:r>
          </a:p>
          <a:p>
            <a:r>
              <a:rPr lang="kk-KZ" sz="2000" b="1" dirty="0"/>
              <a:t>Экономикалық талдаудың пәні мен міндеті, </a:t>
            </a:r>
            <a:endParaRPr lang="kk-KZ" sz="2000" b="1" dirty="0" smtClean="0"/>
          </a:p>
          <a:p>
            <a:pPr algn="ctr"/>
            <a:r>
              <a:rPr lang="kk-KZ" sz="2000" b="1" dirty="0" smtClean="0"/>
              <a:t>объектіci </a:t>
            </a:r>
            <a:r>
              <a:rPr lang="kk-KZ" sz="2000" b="1" dirty="0"/>
              <a:t>және мазмұны. </a:t>
            </a:r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kk-KZ" sz="2000" b="1" dirty="0"/>
              <a:t>Экономикалық талдаудың пәні мен міндеті, объектіci және мазмұны. 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endParaRPr lang="ru-RU" sz="1800" b="1" dirty="0" smtClean="0"/>
          </a:p>
          <a:p>
            <a:pPr marL="0" indent="0" eaLnBrk="1" hangingPunct="1">
              <a:lnSpc>
                <a:spcPct val="105000"/>
              </a:lnSpc>
              <a:buClr>
                <a:schemeClr val="tx1"/>
              </a:buClr>
              <a:buNone/>
              <a:defRPr/>
            </a:pPr>
            <a:r>
              <a:rPr lang="ru-RU" sz="1800" b="1" dirty="0" err="1"/>
              <a:t>Сұрақтар</a:t>
            </a:r>
            <a:r>
              <a:rPr lang="ru-RU" sz="1800" b="1" dirty="0"/>
              <a:t>:</a:t>
            </a:r>
          </a:p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endParaRPr lang="ru-RU" sz="1800" b="1" dirty="0"/>
          </a:p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kk-KZ" sz="1800" b="1" dirty="0" smtClean="0"/>
              <a:t>Басқару</a:t>
            </a:r>
            <a:r>
              <a:rPr lang="ru-RU" sz="1800" b="1" dirty="0" smtClean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/>
              <a:t>.</a:t>
            </a:r>
          </a:p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/>
              <a:t>.</a:t>
            </a:r>
          </a:p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мазмұны</a:t>
            </a:r>
            <a:r>
              <a:rPr lang="ru-RU" sz="1800" b="1" dirty="0"/>
              <a:t>, </a:t>
            </a:r>
            <a:r>
              <a:rPr lang="ru-RU" sz="1800" b="1" dirty="0" err="1"/>
              <a:t>пәні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міндеттері</a:t>
            </a:r>
            <a:r>
              <a:rPr lang="ru-RU" sz="1800" b="1" dirty="0"/>
              <a:t>.</a:t>
            </a:r>
          </a:p>
          <a:p>
            <a:pPr marL="571500" indent="-5715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AutoNum type="arabicPeriod"/>
              <a:defRPr/>
            </a:pP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</a:t>
            </a:r>
            <a:r>
              <a:rPr lang="ru-RU" sz="1800" b="1" dirty="0" err="1"/>
              <a:t>түрлері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kk-KZ" sz="2000" b="1" dirty="0"/>
              <a:t>Экономикалық талдаудың пәні мен міндеті, объектіci және мазмұны.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800" b="1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200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ru-RU" sz="2000" b="1" dirty="0" err="1">
                <a:solidFill>
                  <a:schemeClr val="accent2"/>
                </a:solidFill>
              </a:rPr>
              <a:t>Экономикалық</a:t>
            </a:r>
            <a:r>
              <a:rPr lang="ru-RU" sz="2000" b="1" dirty="0">
                <a:solidFill>
                  <a:schemeClr val="accent2"/>
                </a:solidFill>
              </a:rPr>
              <a:t> </a:t>
            </a:r>
            <a:r>
              <a:rPr lang="ru-RU" sz="2000" b="1" dirty="0" err="1">
                <a:solidFill>
                  <a:schemeClr val="accent2"/>
                </a:solidFill>
              </a:rPr>
              <a:t>талдау</a:t>
            </a:r>
            <a:r>
              <a:rPr lang="ru-RU" sz="2000" b="1" dirty="0">
                <a:solidFill>
                  <a:schemeClr val="accent2"/>
                </a:solidFill>
              </a:rPr>
              <a:t> - </a:t>
            </a:r>
            <a:r>
              <a:rPr lang="ru-RU" sz="2000" b="1" dirty="0" err="1"/>
              <a:t>басқару</a:t>
            </a:r>
            <a:r>
              <a:rPr lang="ru-RU" sz="2000" b="1" dirty="0"/>
              <a:t> </a:t>
            </a:r>
            <a:r>
              <a:rPr lang="ru-RU" sz="2000" b="1" dirty="0" err="1"/>
              <a:t>шешімдерін</a:t>
            </a:r>
            <a:r>
              <a:rPr lang="ru-RU" sz="2000" b="1" dirty="0"/>
              <a:t> </a:t>
            </a:r>
            <a:r>
              <a:rPr lang="ru-RU" sz="2000" b="1" dirty="0" err="1"/>
              <a:t>қабылдаудың</a:t>
            </a:r>
            <a:r>
              <a:rPr lang="ru-RU" sz="2000" b="1" dirty="0"/>
              <a:t> </a:t>
            </a:r>
            <a:r>
              <a:rPr lang="ru-RU" sz="2000" b="1" dirty="0" err="1"/>
              <a:t>ғылыми</a:t>
            </a:r>
            <a:r>
              <a:rPr lang="ru-RU" sz="2000" b="1" dirty="0"/>
              <a:t> </a:t>
            </a:r>
            <a:r>
              <a:rPr lang="ru-RU" sz="2000" b="1" dirty="0" err="1"/>
              <a:t>негізі</a:t>
            </a:r>
            <a:r>
              <a:rPr lang="ru-RU" sz="2000" b="1" dirty="0"/>
              <a:t>, </a:t>
            </a:r>
            <a:r>
              <a:rPr lang="ru-RU" sz="2000" b="1" dirty="0" err="1"/>
              <a:t>себебі</a:t>
            </a:r>
            <a:r>
              <a:rPr lang="ru-RU" sz="2000" b="1" dirty="0"/>
              <a:t> </a:t>
            </a:r>
            <a:r>
              <a:rPr lang="ru-RU" sz="2000" b="1" dirty="0" err="1"/>
              <a:t>кез-келген</a:t>
            </a:r>
            <a:r>
              <a:rPr lang="ru-RU" sz="2000" b="1" dirty="0"/>
              <a:t> </a:t>
            </a:r>
            <a:r>
              <a:rPr lang="ru-RU" sz="2000" b="1" dirty="0" err="1"/>
              <a:t>кәсіпорынның</a:t>
            </a:r>
            <a:r>
              <a:rPr lang="ru-RU" sz="2000" b="1" dirty="0"/>
              <a:t> </a:t>
            </a:r>
            <a:r>
              <a:rPr lang="ru-RU" sz="2000" b="1" dirty="0" err="1"/>
              <a:t>нәтижелері</a:t>
            </a:r>
            <a:r>
              <a:rPr lang="ru-RU" sz="2000" b="1" dirty="0"/>
              <a:t> </a:t>
            </a:r>
            <a:r>
              <a:rPr lang="ru-RU" sz="2000" b="1" dirty="0" err="1"/>
              <a:t>сыртқы</a:t>
            </a:r>
            <a:r>
              <a:rPr lang="ru-RU" sz="2000" b="1" dirty="0"/>
              <a:t> </a:t>
            </a:r>
            <a:r>
              <a:rPr lang="ru-RU" sz="2000" b="1" dirty="0" err="1"/>
              <a:t>пайдаланушыларға</a:t>
            </a:r>
            <a:r>
              <a:rPr lang="ru-RU" sz="2000" b="1" dirty="0"/>
              <a:t> да (</a:t>
            </a:r>
            <a:r>
              <a:rPr lang="ru-RU" sz="2000" b="1" dirty="0" err="1"/>
              <a:t>инвесторларға</a:t>
            </a:r>
            <a:r>
              <a:rPr lang="ru-RU" sz="2000" b="1" dirty="0"/>
              <a:t>, </a:t>
            </a:r>
            <a:r>
              <a:rPr lang="ru-RU" sz="2000" b="1" dirty="0" err="1"/>
              <a:t>кредиторларға</a:t>
            </a:r>
            <a:r>
              <a:rPr lang="ru-RU" sz="2000" b="1" dirty="0"/>
              <a:t>, </a:t>
            </a:r>
            <a:r>
              <a:rPr lang="ru-RU" sz="2000" b="1" dirty="0" err="1"/>
              <a:t>акционерлерге</a:t>
            </a:r>
            <a:r>
              <a:rPr lang="ru-RU" sz="2000" b="1" dirty="0"/>
              <a:t>, </a:t>
            </a:r>
            <a:r>
              <a:rPr lang="ru-RU" sz="2000" b="1" dirty="0" err="1"/>
              <a:t>тұтынушыларға</a:t>
            </a:r>
            <a:r>
              <a:rPr lang="ru-RU" sz="2000" b="1" dirty="0"/>
              <a:t>)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 smtClean="0"/>
              <a:t>ішкілерге</a:t>
            </a:r>
            <a:r>
              <a:rPr lang="ru-RU" sz="2000" b="1" dirty="0" smtClean="0"/>
              <a:t> </a:t>
            </a:r>
            <a:r>
              <a:rPr lang="ru-RU" sz="2000" b="1" dirty="0"/>
              <a:t>(компания </a:t>
            </a:r>
            <a:r>
              <a:rPr lang="ru-RU" sz="2000" b="1" dirty="0" err="1"/>
              <a:t>менеджерлері</a:t>
            </a:r>
            <a:r>
              <a:rPr lang="ru-RU" sz="2000" b="1" dirty="0"/>
              <a:t>, </a:t>
            </a:r>
            <a:r>
              <a:rPr lang="ru-RU" sz="2000" b="1" dirty="0" smtClean="0"/>
              <a:t>ӨАБ </a:t>
            </a:r>
            <a:r>
              <a:rPr lang="ru-RU" sz="2000" b="1" dirty="0" err="1"/>
              <a:t>қызметкерлері</a:t>
            </a:r>
            <a:r>
              <a:rPr lang="ru-RU" sz="2000" b="1" dirty="0"/>
              <a:t>) </a:t>
            </a:r>
            <a:r>
              <a:rPr lang="ru-RU" sz="2000" b="1" dirty="0" err="1"/>
              <a:t>мүдделі</a:t>
            </a:r>
            <a:r>
              <a:rPr lang="ru-RU" sz="2000" b="1" dirty="0">
                <a:solidFill>
                  <a:schemeClr val="accent2"/>
                </a:solidFill>
              </a:rPr>
              <a:t>.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kk-KZ" sz="2000" b="1" dirty="0"/>
              <a:t>Экономикалық талдаудың пәні мен міндеті, объектіci және мазмұны.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1800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1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b="1" dirty="0" err="1">
                <a:solidFill>
                  <a:schemeClr val="accent2"/>
                </a:solidFill>
              </a:rPr>
              <a:t>Экономикалық</a:t>
            </a:r>
            <a:r>
              <a:rPr lang="ru-RU" sz="2000" b="1" dirty="0">
                <a:solidFill>
                  <a:schemeClr val="accent2"/>
                </a:solidFill>
              </a:rPr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негізі</a:t>
            </a:r>
            <a:r>
              <a:rPr lang="ru-RU" sz="2000" b="1" dirty="0"/>
              <a:t> </a:t>
            </a:r>
            <a:r>
              <a:rPr lang="ru-RU" sz="2000" b="1" dirty="0" err="1"/>
              <a:t>кәсіпорынның</a:t>
            </a:r>
            <a:r>
              <a:rPr lang="ru-RU" sz="2000" b="1" dirty="0"/>
              <a:t> </a:t>
            </a:r>
            <a:r>
              <a:rPr lang="ru-RU" sz="2000" b="1" dirty="0" err="1"/>
              <a:t>қаржы-шаруашылық</a:t>
            </a:r>
            <a:r>
              <a:rPr lang="ru-RU" sz="2000" b="1" dirty="0"/>
              <a:t> </a:t>
            </a:r>
            <a:r>
              <a:rPr lang="ru-RU" sz="2000" b="1" dirty="0" err="1"/>
              <a:t>жұмысын</a:t>
            </a:r>
            <a:r>
              <a:rPr lang="ru-RU" sz="2000" b="1" dirty="0"/>
              <a:t> </a:t>
            </a:r>
            <a:r>
              <a:rPr lang="ru-RU" sz="2000" b="1" dirty="0" err="1"/>
              <a:t>бағалау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орындау</a:t>
            </a:r>
            <a:r>
              <a:rPr lang="ru-RU" sz="2000" b="1" dirty="0"/>
              <a:t> </a:t>
            </a:r>
            <a:r>
              <a:rPr lang="ru-RU" sz="2000" b="1" dirty="0" err="1"/>
              <a:t>болып</a:t>
            </a:r>
            <a:r>
              <a:rPr lang="ru-RU" sz="2000" b="1" dirty="0"/>
              <a:t> </a:t>
            </a:r>
            <a:r>
              <a:rPr lang="ru-RU" sz="2000" b="1" dirty="0" err="1"/>
              <a:t>табылады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b="1" dirty="0" err="1">
                <a:solidFill>
                  <a:srgbClr val="FF0000"/>
                </a:solidFill>
              </a:rPr>
              <a:t>Экономикалық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мамандықтың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әрбір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білікті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маманы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заманауи</a:t>
            </a:r>
            <a:r>
              <a:rPr lang="ru-RU" sz="2000" b="1" dirty="0"/>
              <a:t> </a:t>
            </a:r>
            <a:r>
              <a:rPr lang="ru-RU" sz="2000" b="1" dirty="0" err="1" smtClean="0"/>
              <a:t>әдістерін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білу</a:t>
            </a:r>
            <a:r>
              <a:rPr lang="ru-RU" sz="2000" b="1" dirty="0" smtClean="0"/>
              <a:t> </a:t>
            </a:r>
            <a:r>
              <a:rPr lang="ru-RU" sz="2000" b="1" dirty="0" err="1"/>
              <a:t>керек</a:t>
            </a:r>
            <a:r>
              <a:rPr lang="ru-RU" sz="2000" b="1" dirty="0"/>
              <a:t>, </a:t>
            </a:r>
            <a:r>
              <a:rPr lang="ru-RU" sz="2000" b="1" dirty="0" err="1"/>
              <a:t>оларды</a:t>
            </a:r>
            <a:r>
              <a:rPr lang="ru-RU" sz="2000" b="1" dirty="0"/>
              <a:t> </a:t>
            </a:r>
            <a:r>
              <a:rPr lang="ru-RU" sz="2000" b="1" dirty="0" err="1"/>
              <a:t>нарық</a:t>
            </a:r>
            <a:r>
              <a:rPr lang="ru-RU" sz="2000" b="1" dirty="0"/>
              <a:t> </a:t>
            </a:r>
            <a:r>
              <a:rPr lang="ru-RU" sz="2000" b="1" dirty="0" err="1"/>
              <a:t>жағдайындағы</a:t>
            </a:r>
            <a:r>
              <a:rPr lang="ru-RU" sz="2000" b="1" dirty="0"/>
              <a:t> </a:t>
            </a:r>
            <a:r>
              <a:rPr lang="ru-RU" sz="2000" b="1" dirty="0" err="1"/>
              <a:t>өзгерістерге</a:t>
            </a:r>
            <a:r>
              <a:rPr lang="ru-RU" sz="2000" b="1" dirty="0"/>
              <a:t> </a:t>
            </a:r>
            <a:r>
              <a:rPr lang="ru-RU" sz="2000" b="1" dirty="0" err="1"/>
              <a:t>бейімдей</a:t>
            </a:r>
            <a:r>
              <a:rPr lang="ru-RU" sz="2000" b="1" dirty="0"/>
              <a:t> </a:t>
            </a:r>
            <a:r>
              <a:rPr lang="ru-RU" sz="2000" b="1" dirty="0" err="1" smtClean="0"/>
              <a:t>отырып</a:t>
            </a:r>
            <a:r>
              <a:rPr lang="ru-RU" sz="2000" b="1" dirty="0"/>
              <a:t>,</a:t>
            </a:r>
            <a:r>
              <a:rPr lang="ru-RU" sz="2000" b="1" dirty="0" smtClean="0"/>
              <a:t> </a:t>
            </a:r>
            <a:r>
              <a:rPr lang="ru-RU" sz="2000" b="1" dirty="0" err="1"/>
              <a:t>дұрыс</a:t>
            </a:r>
            <a:r>
              <a:rPr lang="ru-RU" sz="2000" b="1" dirty="0"/>
              <a:t> </a:t>
            </a:r>
            <a:r>
              <a:rPr lang="ru-RU" sz="2000" b="1" dirty="0" err="1"/>
              <a:t>тиімді</a:t>
            </a:r>
            <a:r>
              <a:rPr lang="ru-RU" sz="2000" b="1" dirty="0"/>
              <a:t> </a:t>
            </a:r>
            <a:r>
              <a:rPr lang="ru-RU" sz="2000" b="1" dirty="0" err="1"/>
              <a:t>шешімдерді</a:t>
            </a:r>
            <a:r>
              <a:rPr lang="ru-RU" sz="2000" b="1" dirty="0"/>
              <a:t> </a:t>
            </a:r>
            <a:r>
              <a:rPr lang="ru-RU" sz="2000" b="1" dirty="0" err="1" smtClean="0"/>
              <a:t>қабылдау</a:t>
            </a:r>
            <a:r>
              <a:rPr lang="ru-RU" sz="2000" b="1" dirty="0" smtClean="0"/>
              <a:t> </a:t>
            </a:r>
            <a:r>
              <a:rPr lang="ru-RU" sz="2000" b="1" dirty="0" err="1"/>
              <a:t>керек</a:t>
            </a:r>
            <a:r>
              <a:rPr lang="ru-RU" sz="2000" b="1" dirty="0"/>
              <a:t>.</a:t>
            </a:r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kk-KZ" sz="2000" b="1" dirty="0" smtClean="0"/>
              <a:t>1. Басқару</a:t>
            </a:r>
            <a:r>
              <a:rPr lang="ru-RU" sz="2000" b="1" dirty="0" smtClean="0"/>
              <a:t> </a:t>
            </a:r>
            <a:r>
              <a:rPr lang="ru-RU" sz="2000" b="1" dirty="0" err="1"/>
              <a:t>жүйесінде</a:t>
            </a:r>
            <a:r>
              <a:rPr lang="ru-RU" sz="2000" b="1" dirty="0"/>
              <a:t> </a:t>
            </a: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орны</a:t>
            </a:r>
            <a:r>
              <a:rPr lang="ru-RU" sz="2000" b="1" dirty="0"/>
              <a:t>.</a:t>
            </a:r>
            <a:br>
              <a:rPr lang="ru-RU" sz="2000" b="1" dirty="0"/>
            </a:br>
            <a:endParaRPr lang="ru-RU" sz="1800" b="1" dirty="0" smtClean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60575"/>
            <a:ext cx="7486650" cy="41910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4070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2000" b="1" dirty="0" err="1">
                <a:solidFill>
                  <a:srgbClr val="FF0000"/>
                </a:solidFill>
              </a:rPr>
              <a:t>Экономикалық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талдаудың</a:t>
            </a:r>
            <a:r>
              <a:rPr lang="ru-RU" sz="2000" b="1" u="sng" dirty="0">
                <a:solidFill>
                  <a:srgbClr val="FF0000"/>
                </a:solidFill>
              </a:rPr>
              <a:t> </a:t>
            </a:r>
            <a:r>
              <a:rPr lang="ru-RU" sz="2000" b="1" u="sng" dirty="0" err="1"/>
              <a:t>жүйелі</a:t>
            </a:r>
            <a:r>
              <a:rPr lang="ru-RU" sz="2000" b="1" u="sng" dirty="0"/>
              <a:t> </a:t>
            </a:r>
            <a:r>
              <a:rPr lang="ru-RU" sz="2000" b="1" u="sng" dirty="0" err="1"/>
              <a:t>тәсілінің</a:t>
            </a:r>
            <a:r>
              <a:rPr lang="ru-RU" sz="2000" b="1" u="sng" dirty="0"/>
              <a:t> </a:t>
            </a:r>
            <a:r>
              <a:rPr lang="ru-RU" sz="2000" b="1" u="sng" dirty="0" err="1"/>
              <a:t>принципі</a:t>
            </a:r>
            <a:r>
              <a:rPr lang="ru-RU" sz="2000" b="1" dirty="0"/>
              <a:t> </a:t>
            </a:r>
            <a:r>
              <a:rPr lang="ru-RU" sz="2000" b="1" dirty="0" err="1"/>
              <a:t>кәсіпорынның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оның</a:t>
            </a:r>
            <a:r>
              <a:rPr lang="ru-RU" sz="2000" b="1" dirty="0"/>
              <a:t> </a:t>
            </a:r>
            <a:r>
              <a:rPr lang="ru-RU" sz="2000" b="1" dirty="0" err="1" smtClean="0"/>
              <a:t>салаларының</a:t>
            </a:r>
            <a:r>
              <a:rPr lang="ru-RU" sz="2000" b="1" dirty="0" smtClean="0"/>
              <a:t> </a:t>
            </a:r>
            <a:r>
              <a:rPr lang="ru-RU" sz="2000" b="1" dirty="0" err="1"/>
              <a:t>барлық</a:t>
            </a:r>
            <a:r>
              <a:rPr lang="ru-RU" sz="2000" b="1" dirty="0"/>
              <a:t> </a:t>
            </a:r>
            <a:r>
              <a:rPr lang="ru-RU" sz="2000" b="1" dirty="0" err="1" smtClean="0"/>
              <a:t>аспектілерін</a:t>
            </a:r>
            <a:r>
              <a:rPr lang="ru-RU" sz="2000" b="1" dirty="0" smtClean="0"/>
              <a:t>, </a:t>
            </a:r>
            <a:r>
              <a:rPr lang="ru-RU" sz="2000" b="1" dirty="0" err="1"/>
              <a:t>олардың</a:t>
            </a:r>
            <a:r>
              <a:rPr lang="ru-RU" sz="2000" b="1" dirty="0"/>
              <a:t> </a:t>
            </a:r>
            <a:r>
              <a:rPr lang="ru-RU" sz="2000" b="1" dirty="0" err="1"/>
              <a:t>өзара</a:t>
            </a:r>
            <a:r>
              <a:rPr lang="ru-RU" sz="2000" b="1" dirty="0"/>
              <a:t> </a:t>
            </a:r>
            <a:r>
              <a:rPr lang="ru-RU" sz="2000" b="1" dirty="0" err="1" smtClean="0"/>
              <a:t>қарым-қатынастарын</a:t>
            </a:r>
            <a:r>
              <a:rPr lang="ru-RU" sz="2000" b="1" dirty="0" smtClean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қызмет</a:t>
            </a:r>
            <a:r>
              <a:rPr lang="ru-RU" sz="2000" b="1" dirty="0"/>
              <a:t> </a:t>
            </a:r>
            <a:r>
              <a:rPr lang="ru-RU" sz="2000" b="1" dirty="0" err="1"/>
              <a:t>көрсеткіштерінің</a:t>
            </a:r>
            <a:r>
              <a:rPr lang="ru-RU" sz="2000" b="1" dirty="0"/>
              <a:t> </a:t>
            </a:r>
            <a:r>
              <a:rPr lang="ru-RU" sz="2000" b="1" dirty="0" err="1"/>
              <a:t>динамикасын</a:t>
            </a:r>
            <a:r>
              <a:rPr lang="ru-RU" sz="2000" b="1" dirty="0"/>
              <a:t> </a:t>
            </a:r>
            <a:r>
              <a:rPr lang="ru-RU" sz="2000" b="1" dirty="0" err="1"/>
              <a:t>зерттеудің</a:t>
            </a:r>
            <a:r>
              <a:rPr lang="ru-RU" sz="2000" b="1" dirty="0"/>
              <a:t> </a:t>
            </a:r>
            <a:r>
              <a:rPr lang="ru-RU" sz="2000" b="1" dirty="0" err="1"/>
              <a:t>логикалық</a:t>
            </a:r>
            <a:r>
              <a:rPr lang="ru-RU" sz="2000" b="1" dirty="0"/>
              <a:t> </a:t>
            </a:r>
            <a:r>
              <a:rPr lang="ru-RU" sz="2000" b="1" dirty="0" err="1" smtClean="0"/>
              <a:t>дәйектілігін</a:t>
            </a:r>
            <a:r>
              <a:rPr lang="ru-RU" sz="2000" b="1" dirty="0" smtClean="0"/>
              <a:t> </a:t>
            </a:r>
            <a:r>
              <a:rPr lang="ru-RU" sz="2000" b="1" dirty="0" err="1"/>
              <a:t>қарастырады</a:t>
            </a:r>
            <a:r>
              <a:rPr lang="ru-RU" sz="2000" b="1" dirty="0"/>
              <a:t>.</a:t>
            </a:r>
            <a:endParaRPr lang="ru-RU" sz="2000" b="1" dirty="0" smtClean="0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/>
              <a:t>.</a:t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 smtClean="0"/>
              <a:t>талдауының</a:t>
            </a:r>
            <a:r>
              <a:rPr lang="ru-RU" sz="1800" b="1" dirty="0" smtClean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кезеңдері</a:t>
            </a:r>
            <a:r>
              <a:rPr lang="ru-RU" sz="1800" b="1" dirty="0" smtClean="0"/>
              <a:t>: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dirty="0"/>
              <a:t>1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қызмет</a:t>
            </a:r>
            <a:r>
              <a:rPr lang="ru-RU" sz="1800" b="1" dirty="0"/>
              <a:t> </a:t>
            </a:r>
            <a:r>
              <a:rPr lang="ru-RU" sz="1800" b="1" dirty="0" err="1"/>
              <a:t>үш</a:t>
            </a:r>
            <a:r>
              <a:rPr lang="ru-RU" sz="1800" b="1" dirty="0"/>
              <a:t> </a:t>
            </a:r>
            <a:r>
              <a:rPr lang="ru-RU" sz="1800" b="1" dirty="0" err="1"/>
              <a:t>өзара</a:t>
            </a:r>
            <a:r>
              <a:rPr lang="ru-RU" sz="1800" b="1" dirty="0"/>
              <a:t> </a:t>
            </a:r>
            <a:r>
              <a:rPr lang="ru-RU" sz="1800" b="1" dirty="0" err="1"/>
              <a:t>байланысты</a:t>
            </a:r>
            <a:r>
              <a:rPr lang="ru-RU" sz="1800" b="1" dirty="0"/>
              <a:t> </a:t>
            </a:r>
            <a:r>
              <a:rPr lang="ru-RU" sz="1800" b="1" dirty="0" err="1"/>
              <a:t>элементтерден</a:t>
            </a:r>
            <a:r>
              <a:rPr lang="ru-RU" sz="1800" b="1" dirty="0"/>
              <a:t> </a:t>
            </a:r>
            <a:r>
              <a:rPr lang="ru-RU" sz="1800" b="1" dirty="0" err="1"/>
              <a:t>тұратын</a:t>
            </a:r>
            <a:r>
              <a:rPr lang="ru-RU" sz="1800" b="1" dirty="0"/>
              <a:t> </a:t>
            </a:r>
            <a:r>
              <a:rPr lang="ru-RU" sz="1800" b="1" dirty="0" err="1"/>
              <a:t>жүйе</a:t>
            </a:r>
            <a:r>
              <a:rPr lang="ru-RU" sz="1800" b="1" dirty="0"/>
              <a:t> </a:t>
            </a:r>
            <a:r>
              <a:rPr lang="ru-RU" sz="1800" b="1" dirty="0" err="1"/>
              <a:t>ретінде</a:t>
            </a:r>
            <a:r>
              <a:rPr lang="ru-RU" sz="1800" b="1" dirty="0"/>
              <a:t> </a:t>
            </a:r>
            <a:r>
              <a:rPr lang="ru-RU" sz="1800" b="1" dirty="0" err="1"/>
              <a:t>қарастырылады</a:t>
            </a:r>
            <a:r>
              <a:rPr lang="ru-RU" sz="1800" b="1" dirty="0" smtClean="0"/>
              <a:t>:</a:t>
            </a:r>
          </a:p>
          <a:p>
            <a:pPr eaLnBrk="1" hangingPunct="1"/>
            <a:endParaRPr lang="ru-RU" sz="1800" b="1" dirty="0" smtClean="0"/>
          </a:p>
          <a:p>
            <a:pPr lvl="1" eaLnBrk="1" hangingPunct="1"/>
            <a:r>
              <a:rPr lang="ru-RU" sz="1800" b="1" dirty="0" err="1" smtClean="0"/>
              <a:t>Ресурстарды</a:t>
            </a:r>
            <a:r>
              <a:rPr lang="ru-RU" sz="1800" b="1" dirty="0" smtClean="0"/>
              <a:t> </a:t>
            </a:r>
            <a:r>
              <a:rPr lang="ru-RU" sz="1800" b="1" dirty="0" err="1"/>
              <a:t>пайдалану</a:t>
            </a:r>
            <a:r>
              <a:rPr lang="ru-RU" sz="1800" b="1" dirty="0"/>
              <a:t>;</a:t>
            </a:r>
          </a:p>
          <a:p>
            <a:pPr lvl="1" eaLnBrk="1" hangingPunct="1"/>
            <a:r>
              <a:rPr lang="ru-RU" sz="1800" b="1" dirty="0" err="1"/>
              <a:t>Өндірістік</a:t>
            </a:r>
            <a:r>
              <a:rPr lang="ru-RU" sz="1800" b="1" dirty="0"/>
              <a:t> процесс;</a:t>
            </a:r>
          </a:p>
          <a:p>
            <a:pPr lvl="1" eaLnBrk="1" hangingPunct="1"/>
            <a:r>
              <a:rPr lang="ru-RU" sz="1800" b="1" dirty="0" err="1"/>
              <a:t>Дайын</a:t>
            </a:r>
            <a:r>
              <a:rPr lang="ru-RU" sz="1800" b="1" dirty="0"/>
              <a:t> </a:t>
            </a:r>
            <a:r>
              <a:rPr lang="ru-RU" sz="1800" b="1" dirty="0" err="1"/>
              <a:t>өнім</a:t>
            </a:r>
            <a:r>
              <a:rPr lang="ru-RU" sz="1800" b="1" dirty="0"/>
              <a:t> </a:t>
            </a:r>
            <a:r>
              <a:rPr lang="ru-RU" sz="1800" b="1" dirty="0" err="1"/>
              <a:t>шығару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/>
              <a:t>.</a:t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талдауының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кезеңдері</a:t>
            </a:r>
            <a:r>
              <a:rPr lang="ru-RU" sz="1800" b="1" dirty="0"/>
              <a:t>: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Жүйенің</a:t>
            </a:r>
            <a:r>
              <a:rPr lang="ru-RU" sz="1800" b="1" u="sng" dirty="0"/>
              <a:t> </a:t>
            </a:r>
            <a:r>
              <a:rPr lang="ru-RU" sz="1800" b="1" u="sng" dirty="0" err="1">
                <a:solidFill>
                  <a:srgbClr val="FF0000"/>
                </a:solidFill>
              </a:rPr>
              <a:t>кірісі</a:t>
            </a:r>
            <a:r>
              <a:rPr lang="ru-RU" sz="1800" b="1" u="sng" dirty="0">
                <a:solidFill>
                  <a:srgbClr val="FF0000"/>
                </a:solidFill>
              </a:rPr>
              <a:t> </a:t>
            </a:r>
            <a:r>
              <a:rPr lang="ru-RU" sz="1800" b="1" u="sng" dirty="0" err="1"/>
              <a:t>ресурстардың</a:t>
            </a:r>
            <a:r>
              <a:rPr lang="ru-RU" sz="1800" b="1" u="sng" dirty="0"/>
              <a:t> </a:t>
            </a:r>
            <a:r>
              <a:rPr lang="ru-RU" sz="1800" b="1" u="sng" dirty="0" err="1"/>
              <a:t>ағымы</a:t>
            </a:r>
            <a:r>
              <a:rPr lang="ru-RU" sz="1800" b="1" u="sng" dirty="0"/>
              <a:t>: </a:t>
            </a:r>
            <a:r>
              <a:rPr lang="ru-RU" sz="1800" b="1" u="sng" dirty="0" err="1"/>
              <a:t>еңбек</a:t>
            </a:r>
            <a:r>
              <a:rPr lang="ru-RU" sz="1800" b="1" u="sng" dirty="0"/>
              <a:t> </a:t>
            </a:r>
            <a:r>
              <a:rPr lang="ru-RU" sz="1800" b="1" u="sng" dirty="0" err="1"/>
              <a:t>құралдары</a:t>
            </a:r>
            <a:r>
              <a:rPr lang="ru-RU" sz="1800" b="1" u="sng" dirty="0"/>
              <a:t>, </a:t>
            </a:r>
            <a:r>
              <a:rPr lang="ru-RU" sz="1800" b="1" u="sng" dirty="0" err="1"/>
              <a:t>еңбек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еңбек</a:t>
            </a:r>
            <a:r>
              <a:rPr lang="ru-RU" sz="1800" b="1" u="sng" dirty="0"/>
              <a:t> </a:t>
            </a:r>
            <a:r>
              <a:rPr lang="ru-RU" sz="1800" b="1" u="sng" dirty="0" err="1"/>
              <a:t>ресурстары</a:t>
            </a:r>
            <a:r>
              <a:rPr lang="ru-RU" sz="1800" b="1" u="sng" dirty="0" smtClean="0"/>
              <a:t>.</a:t>
            </a:r>
          </a:p>
          <a:p>
            <a:pPr eaLnBrk="1" hangingPunct="1"/>
            <a:endParaRPr lang="ru-RU" sz="2000" b="1" dirty="0" smtClean="0"/>
          </a:p>
          <a:p>
            <a:pPr eaLnBrk="1" hangingPunct="1"/>
            <a:r>
              <a:rPr lang="ru-RU" sz="1800" b="1" u="sng" dirty="0" err="1"/>
              <a:t>Жүйенің</a:t>
            </a:r>
            <a:r>
              <a:rPr lang="ru-RU" sz="1800" b="1" u="sng" dirty="0"/>
              <a:t> </a:t>
            </a:r>
            <a:r>
              <a:rPr lang="ru-RU" sz="1800" b="1" u="sng" dirty="0" err="1">
                <a:solidFill>
                  <a:srgbClr val="FF0000"/>
                </a:solidFill>
              </a:rPr>
              <a:t>шығуы</a:t>
            </a:r>
            <a:r>
              <a:rPr lang="ru-RU" sz="1800" b="1" u="sng" dirty="0"/>
              <a:t> - </a:t>
            </a:r>
            <a:r>
              <a:rPr lang="ru-RU" sz="1800" b="1" u="sng" dirty="0" err="1"/>
              <a:t>дайын</a:t>
            </a:r>
            <a:r>
              <a:rPr lang="ru-RU" sz="1800" b="1" u="sng" dirty="0"/>
              <a:t> </a:t>
            </a:r>
            <a:r>
              <a:rPr lang="ru-RU" sz="1800" b="1" u="sng" dirty="0" err="1"/>
              <a:t>өнімдердің</a:t>
            </a:r>
            <a:r>
              <a:rPr lang="ru-RU" sz="1800" b="1" u="sng" dirty="0"/>
              <a:t>, </a:t>
            </a:r>
            <a:r>
              <a:rPr lang="ru-RU" sz="1800" b="1" u="sng" dirty="0" err="1"/>
              <a:t>жұмыстар</a:t>
            </a:r>
            <a:r>
              <a:rPr lang="ru-RU" sz="1800" b="1" u="sng" dirty="0"/>
              <a:t> мен </a:t>
            </a:r>
            <a:r>
              <a:rPr lang="ru-RU" sz="1800" b="1" u="sng" dirty="0" err="1"/>
              <a:t>қызметтердің</a:t>
            </a:r>
            <a:r>
              <a:rPr lang="ru-RU" sz="1800" b="1" u="sng" dirty="0"/>
              <a:t> </a:t>
            </a:r>
            <a:r>
              <a:rPr lang="ru-RU" sz="1800" b="1" u="sng" dirty="0" err="1"/>
              <a:t>ағымы</a:t>
            </a:r>
            <a:r>
              <a:rPr lang="ru-RU" sz="1800" b="1" u="sng" dirty="0" smtClean="0"/>
              <a:t>.</a:t>
            </a:r>
            <a:endParaRPr lang="ru-RU" sz="1800" b="1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талдауының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кезеңдері</a:t>
            </a:r>
            <a:r>
              <a:rPr lang="ru-RU" sz="1800" b="1" dirty="0"/>
              <a:t>: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dirty="0"/>
              <a:t>2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Кәсіпорын</a:t>
            </a:r>
            <a:r>
              <a:rPr lang="ru-RU" sz="1800" b="1" dirty="0"/>
              <a:t> </a:t>
            </a:r>
            <a:r>
              <a:rPr lang="ru-RU" sz="1800" b="1" dirty="0" err="1"/>
              <a:t>қызметін</a:t>
            </a:r>
            <a:r>
              <a:rPr lang="ru-RU" sz="1800" b="1" dirty="0"/>
              <a:t> </a:t>
            </a:r>
            <a:r>
              <a:rPr lang="ru-RU" sz="1800" b="1" dirty="0" err="1"/>
              <a:t>сипаттайтын</a:t>
            </a:r>
            <a:r>
              <a:rPr lang="ru-RU" sz="1800" b="1" dirty="0"/>
              <a:t> </a:t>
            </a:r>
            <a:r>
              <a:rPr lang="ru-RU" sz="1800" b="1" dirty="0" err="1"/>
              <a:t>көрсеткіштерді</a:t>
            </a:r>
            <a:r>
              <a:rPr lang="ru-RU" sz="1800" b="1" dirty="0"/>
              <a:t> </a:t>
            </a:r>
            <a:r>
              <a:rPr lang="ru-RU" sz="1800" b="1" dirty="0" err="1"/>
              <a:t>таңдау</a:t>
            </a:r>
            <a:r>
              <a:rPr lang="ru-RU" sz="1800" b="1" dirty="0" smtClean="0"/>
              <a:t>:</a:t>
            </a:r>
          </a:p>
          <a:p>
            <a:pPr eaLnBrk="1" hangingPunct="1"/>
            <a:endParaRPr lang="ru-RU" sz="1800" b="1" dirty="0" smtClean="0"/>
          </a:p>
          <a:p>
            <a:pPr lvl="1" eaLnBrk="1" hangingPunct="1"/>
            <a:r>
              <a:rPr lang="ru-RU" sz="1800" b="1" dirty="0" err="1" smtClean="0"/>
              <a:t>Синтетикалық</a:t>
            </a:r>
            <a:r>
              <a:rPr lang="ru-RU" sz="1800" b="1" dirty="0"/>
              <a:t>;</a:t>
            </a:r>
          </a:p>
          <a:p>
            <a:pPr lvl="1" eaLnBrk="1" hangingPunct="1"/>
            <a:r>
              <a:rPr lang="ru-RU" sz="1800" b="1" dirty="0" err="1"/>
              <a:t>Аналитикалық</a:t>
            </a:r>
            <a:endParaRPr lang="ru-RU" sz="1800" b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/>
              <a:t>.</a:t>
            </a:r>
            <a:br>
              <a:rPr lang="ru-RU" sz="1800" b="1" dirty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талдауының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кезеңдері</a:t>
            </a:r>
            <a:r>
              <a:rPr lang="ru-RU" sz="1800" b="1" dirty="0"/>
              <a:t>: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dirty="0"/>
              <a:t>3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smtClean="0"/>
              <a:t>блок - </a:t>
            </a:r>
            <a:r>
              <a:rPr lang="ru-RU" sz="1800" b="1" dirty="0" err="1" smtClean="0"/>
              <a:t>схемасын</a:t>
            </a:r>
            <a:r>
              <a:rPr lang="ru-RU" sz="1800" b="1" dirty="0" smtClean="0"/>
              <a:t> </a:t>
            </a:r>
            <a:r>
              <a:rPr lang="ru-RU" sz="1800" b="1" dirty="0" err="1"/>
              <a:t>құрастыру</a:t>
            </a:r>
            <a:r>
              <a:rPr lang="ru-RU" sz="1800" b="1" dirty="0"/>
              <a:t>, </a:t>
            </a:r>
            <a:r>
              <a:rPr lang="ru-RU" sz="1800" b="1" dirty="0" err="1"/>
              <a:t>яғни</a:t>
            </a:r>
            <a:r>
              <a:rPr lang="ru-RU" sz="1800" b="1" dirty="0"/>
              <a:t>,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көрсеткіштерді</a:t>
            </a:r>
            <a:r>
              <a:rPr lang="ru-RU" sz="1800" b="1" dirty="0"/>
              <a:t> </a:t>
            </a:r>
            <a:r>
              <a:rPr lang="ru-RU" sz="1800" b="1" dirty="0" err="1"/>
              <a:t>қалыптастыру</a:t>
            </a:r>
            <a:r>
              <a:rPr lang="ru-RU" sz="1800" b="1" dirty="0"/>
              <a:t> </a:t>
            </a:r>
            <a:r>
              <a:rPr lang="ru-RU" sz="1800" b="1" dirty="0" err="1"/>
              <a:t>модельдері</a:t>
            </a:r>
            <a:r>
              <a:rPr lang="ru-RU" sz="1800" b="1" dirty="0"/>
              <a:t> мен </a:t>
            </a:r>
            <a:r>
              <a:rPr lang="ru-RU" sz="1800" b="1" dirty="0" err="1"/>
              <a:t>олардың</a:t>
            </a:r>
            <a:r>
              <a:rPr lang="ru-RU" sz="1800" b="1" dirty="0"/>
              <a:t> </a:t>
            </a:r>
            <a:r>
              <a:rPr lang="ru-RU" sz="1800" b="1" dirty="0" err="1"/>
              <a:t>арасындағы</a:t>
            </a:r>
            <a:r>
              <a:rPr lang="ru-RU" sz="1800" b="1" dirty="0"/>
              <a:t> </a:t>
            </a:r>
            <a:r>
              <a:rPr lang="ru-RU" sz="1800" b="1" dirty="0" err="1"/>
              <a:t>қатынастарды</a:t>
            </a:r>
            <a:r>
              <a:rPr lang="ru-RU" sz="1800" b="1" dirty="0"/>
              <a:t> </a:t>
            </a:r>
            <a:r>
              <a:rPr lang="ru-RU" sz="1800" b="1" dirty="0" err="1"/>
              <a:t>орнату</a:t>
            </a:r>
            <a:r>
              <a:rPr lang="ru-RU" sz="1800" b="1" dirty="0" smtClean="0"/>
              <a:t>.</a:t>
            </a:r>
          </a:p>
          <a:p>
            <a:pPr eaLnBrk="1" hangingPunct="1"/>
            <a:endParaRPr lang="ru-RU" sz="2000" b="1" dirty="0" smtClean="0"/>
          </a:p>
          <a:p>
            <a:pPr eaLnBrk="1" hangingPunct="1"/>
            <a:r>
              <a:rPr lang="ru-RU" sz="1800" b="1" dirty="0"/>
              <a:t>4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Блоктар</a:t>
            </a:r>
            <a:r>
              <a:rPr lang="ru-RU" sz="1800" b="1" dirty="0"/>
              <a:t> </a:t>
            </a:r>
            <a:r>
              <a:rPr lang="ru-RU" sz="1800" b="1" dirty="0" err="1" smtClean="0"/>
              <a:t>көрсеткішінің</a:t>
            </a:r>
            <a:r>
              <a:rPr lang="ru-RU" sz="1800" b="1" dirty="0" smtClean="0"/>
              <a:t> </a:t>
            </a:r>
            <a:r>
              <a:rPr lang="ru-RU" sz="1800" b="1" dirty="0" err="1"/>
              <a:t>өзгеруіне</a:t>
            </a:r>
            <a:r>
              <a:rPr lang="ru-RU" sz="1800" b="1" dirty="0"/>
              <a:t> </a:t>
            </a:r>
            <a:r>
              <a:rPr lang="ru-RU" sz="1800" b="1" dirty="0" err="1"/>
              <a:t>әсер</a:t>
            </a:r>
            <a:r>
              <a:rPr lang="ru-RU" sz="1800" b="1" dirty="0"/>
              <a:t> </a:t>
            </a:r>
            <a:r>
              <a:rPr lang="ru-RU" sz="1800" b="1" dirty="0" err="1"/>
              <a:t>ететін</a:t>
            </a:r>
            <a:r>
              <a:rPr lang="ru-RU" sz="1800" b="1" dirty="0"/>
              <a:t> </a:t>
            </a:r>
            <a:r>
              <a:rPr lang="ru-RU" sz="1800" b="1" dirty="0" err="1"/>
              <a:t>факторлар</a:t>
            </a:r>
            <a:r>
              <a:rPr lang="ru-RU" sz="1800" b="1" dirty="0"/>
              <a:t> </a:t>
            </a:r>
            <a:r>
              <a:rPr lang="ru-RU" sz="1800" b="1" dirty="0" err="1"/>
              <a:t>арасындағы</a:t>
            </a:r>
            <a:r>
              <a:rPr lang="ru-RU" sz="1800" b="1" dirty="0"/>
              <a:t> </a:t>
            </a:r>
            <a:r>
              <a:rPr lang="ru-RU" sz="1800" b="1" dirty="0" err="1"/>
              <a:t>қатынастарды</a:t>
            </a:r>
            <a:r>
              <a:rPr lang="ru-RU" sz="1800" b="1" dirty="0"/>
              <a:t> </a:t>
            </a:r>
            <a:r>
              <a:rPr lang="ru-RU" sz="1800" b="1" dirty="0" err="1"/>
              <a:t>анықтау</a:t>
            </a:r>
            <a:r>
              <a:rPr lang="ru-RU" sz="1800" b="1" dirty="0"/>
              <a:t>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/>
              <a:t>.</a:t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талдауының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кезеңдері</a:t>
            </a:r>
            <a:r>
              <a:rPr lang="ru-RU" sz="1800" b="1" dirty="0"/>
              <a:t>: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dirty="0"/>
              <a:t>5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Сандық</a:t>
            </a:r>
            <a:r>
              <a:rPr lang="ru-RU" sz="1800" b="1" dirty="0"/>
              <a:t> </a:t>
            </a:r>
            <a:r>
              <a:rPr lang="ru-RU" sz="1800" b="1" dirty="0" err="1"/>
              <a:t>деректерді</a:t>
            </a:r>
            <a:r>
              <a:rPr lang="ru-RU" sz="1800" b="1" dirty="0"/>
              <a:t> </a:t>
            </a:r>
            <a:r>
              <a:rPr lang="ru-RU" sz="1800" b="1" dirty="0" err="1" smtClean="0"/>
              <a:t>негіздеу</a:t>
            </a:r>
            <a:r>
              <a:rPr lang="ru-RU" sz="1800" b="1" dirty="0" smtClean="0"/>
              <a:t>.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dirty="0"/>
              <a:t>6 </a:t>
            </a:r>
            <a:r>
              <a:rPr lang="ru-RU" sz="1800" b="1" dirty="0" err="1"/>
              <a:t>кезең</a:t>
            </a:r>
            <a:r>
              <a:rPr lang="ru-RU" sz="1800" b="1" dirty="0"/>
              <a:t>. </a:t>
            </a:r>
            <a:r>
              <a:rPr lang="ru-RU" sz="1800" b="1" dirty="0" err="1"/>
              <a:t>Алынған</a:t>
            </a:r>
            <a:r>
              <a:rPr lang="ru-RU" sz="1800" b="1" dirty="0"/>
              <a:t> </a:t>
            </a:r>
            <a:r>
              <a:rPr lang="ru-RU" sz="1800" b="1" dirty="0" err="1"/>
              <a:t>сандық</a:t>
            </a:r>
            <a:r>
              <a:rPr lang="ru-RU" sz="1800" b="1" dirty="0"/>
              <a:t> </a:t>
            </a:r>
            <a:r>
              <a:rPr lang="ru-RU" sz="1800" b="1" dirty="0" err="1"/>
              <a:t>деректерді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бағалау</a:t>
            </a:r>
            <a:r>
              <a:rPr lang="ru-RU" sz="1800" b="1" dirty="0"/>
              <a:t>, </a:t>
            </a:r>
            <a:r>
              <a:rPr lang="ru-RU" sz="1800" b="1" dirty="0" err="1"/>
              <a:t>зерттеу</a:t>
            </a:r>
            <a:r>
              <a:rPr lang="ru-RU" sz="1800" b="1" dirty="0"/>
              <a:t> </a:t>
            </a:r>
            <a:r>
              <a:rPr lang="ru-RU" sz="1800" b="1" dirty="0" err="1"/>
              <a:t>нәтижелерін</a:t>
            </a:r>
            <a:r>
              <a:rPr lang="ru-RU" sz="1800" b="1" dirty="0"/>
              <a:t> </a:t>
            </a:r>
            <a:r>
              <a:rPr lang="ru-RU" sz="1800" b="1" dirty="0" err="1"/>
              <a:t>синтездеу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1. </a:t>
            </a:r>
            <a:r>
              <a:rPr lang="kk-KZ" sz="1800" b="1" dirty="0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жүйесінде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талдаудың</a:t>
            </a:r>
            <a:r>
              <a:rPr lang="ru-RU" sz="1800" b="1" dirty="0"/>
              <a:t> </a:t>
            </a:r>
            <a:r>
              <a:rPr lang="ru-RU" sz="1800" b="1" dirty="0" err="1"/>
              <a:t>орны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dirty="0" err="1"/>
              <a:t>Жоспарлау</a:t>
            </a:r>
            <a:endParaRPr lang="ru-RU" sz="1800" b="1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u="sng" dirty="0" err="1"/>
              <a:t>Жоспарлаудың</a:t>
            </a:r>
            <a:r>
              <a:rPr lang="ru-RU" sz="1800" b="1" u="sng" dirty="0"/>
              <a:t> </a:t>
            </a:r>
            <a:r>
              <a:rPr lang="ru-RU" sz="1800" b="1" u="sng" dirty="0" err="1"/>
              <a:t>басты</a:t>
            </a:r>
            <a:r>
              <a:rPr lang="ru-RU" sz="1800" b="1" u="sng" dirty="0"/>
              <a:t> </a:t>
            </a:r>
            <a:r>
              <a:rPr lang="ru-RU" sz="1800" b="1" u="sng" dirty="0" err="1"/>
              <a:t>мақсаты</a:t>
            </a:r>
            <a:r>
              <a:rPr lang="ru-RU" sz="1800" b="1" u="sng" dirty="0"/>
              <a:t> - </a:t>
            </a:r>
            <a:r>
              <a:rPr lang="ru-RU" sz="1800" b="1" u="sng" dirty="0" err="1"/>
              <a:t>кәсіпорын</a:t>
            </a:r>
            <a:r>
              <a:rPr lang="ru-RU" sz="1800" b="1" u="sng" dirty="0"/>
              <a:t> </a:t>
            </a:r>
            <a:r>
              <a:rPr lang="ru-RU" sz="1800" b="1" u="sng" dirty="0" err="1"/>
              <a:t>экономикасының</a:t>
            </a:r>
            <a:r>
              <a:rPr lang="ru-RU" sz="1800" b="1" u="sng" dirty="0"/>
              <a:t> </a:t>
            </a:r>
            <a:r>
              <a:rPr lang="ru-RU" sz="1800" b="1" u="sng" dirty="0" err="1"/>
              <a:t>жоспарлы</a:t>
            </a:r>
            <a:r>
              <a:rPr lang="ru-RU" sz="1800" b="1" u="sng" dirty="0"/>
              <a:t> </a:t>
            </a:r>
            <a:r>
              <a:rPr lang="ru-RU" sz="1800" b="1" u="sng" dirty="0" err="1"/>
              <a:t>дамуын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қамтамасыз</a:t>
            </a:r>
            <a:r>
              <a:rPr lang="ru-RU" sz="1800" b="1" u="sng" dirty="0"/>
              <a:t> </a:t>
            </a:r>
            <a:r>
              <a:rPr lang="ru-RU" sz="1800" b="1" u="sng" dirty="0" err="1"/>
              <a:t>ету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әрбір</a:t>
            </a:r>
            <a:r>
              <a:rPr lang="ru-RU" sz="1800" b="1" u="sng" dirty="0"/>
              <a:t> </a:t>
            </a:r>
            <a:r>
              <a:rPr lang="ru-RU" sz="1800" b="1" u="sng" dirty="0" err="1"/>
              <a:t>мүшесінің</a:t>
            </a:r>
            <a:r>
              <a:rPr lang="ru-RU" sz="1800" b="1" u="sng" dirty="0"/>
              <a:t> (</a:t>
            </a:r>
            <a:r>
              <a:rPr lang="ru-RU" sz="1800" b="1" u="sng" dirty="0" err="1"/>
              <a:t>қызметкердің</a:t>
            </a:r>
            <a:r>
              <a:rPr lang="ru-RU" sz="1800" b="1" u="sng" dirty="0"/>
              <a:t>) </a:t>
            </a:r>
            <a:r>
              <a:rPr lang="ru-RU" sz="1800" b="1" u="sng" dirty="0" err="1"/>
              <a:t>жұмысын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қамтамасыз</a:t>
            </a:r>
            <a:r>
              <a:rPr lang="ru-RU" sz="1800" b="1" u="sng" dirty="0"/>
              <a:t> </a:t>
            </a:r>
            <a:r>
              <a:rPr lang="ru-RU" sz="1800" b="1" u="sng" dirty="0" err="1"/>
              <a:t>ету</a:t>
            </a:r>
            <a:r>
              <a:rPr lang="ru-RU" sz="1800" b="1" u="sng" dirty="0"/>
              <a:t>, </a:t>
            </a:r>
            <a:r>
              <a:rPr lang="ru-RU" sz="1800" b="1" u="sng" dirty="0" err="1"/>
              <a:t>ең</a:t>
            </a:r>
            <a:r>
              <a:rPr lang="ru-RU" sz="1800" b="1" u="sng" dirty="0"/>
              <a:t> </a:t>
            </a:r>
            <a:r>
              <a:rPr lang="ru-RU" sz="1800" b="1" u="sng" dirty="0" err="1"/>
              <a:t>жақсы</a:t>
            </a:r>
            <a:r>
              <a:rPr lang="ru-RU" sz="1800" b="1" u="sng" dirty="0"/>
              <a:t> </a:t>
            </a:r>
            <a:r>
              <a:rPr lang="ru-RU" sz="1800" b="1" u="sng" dirty="0" err="1"/>
              <a:t>нәтижелерге</a:t>
            </a:r>
            <a:r>
              <a:rPr lang="ru-RU" sz="1800" b="1" u="sng" dirty="0"/>
              <a:t> </a:t>
            </a:r>
            <a:r>
              <a:rPr lang="ru-RU" sz="1800" b="1" u="sng" dirty="0" err="1"/>
              <a:t>қол</a:t>
            </a:r>
            <a:r>
              <a:rPr lang="ru-RU" sz="1800" b="1" u="sng" dirty="0"/>
              <a:t> </a:t>
            </a:r>
            <a:r>
              <a:rPr lang="ru-RU" sz="1800" b="1" u="sng" dirty="0" err="1" smtClean="0"/>
              <a:t>жеткізудің</a:t>
            </a:r>
            <a:r>
              <a:rPr lang="ru-RU" sz="1800" b="1" u="sng" dirty="0" smtClean="0"/>
              <a:t> </a:t>
            </a:r>
            <a:r>
              <a:rPr lang="ru-RU" sz="1800" b="1" u="sng" dirty="0" err="1"/>
              <a:t>жолын</a:t>
            </a:r>
            <a:r>
              <a:rPr lang="ru-RU" sz="1800" b="1" u="sng" dirty="0"/>
              <a:t> </a:t>
            </a:r>
            <a:r>
              <a:rPr lang="ru-RU" sz="1800" b="1" u="sng" dirty="0" err="1"/>
              <a:t>анықтау</a:t>
            </a:r>
            <a:r>
              <a:rPr lang="ru-RU" sz="1800" b="1" u="sng" dirty="0" smtClean="0"/>
              <a:t>.</a:t>
            </a:r>
            <a:endParaRPr lang="ru-RU" sz="1800" b="1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2. </a:t>
            </a:r>
            <a:r>
              <a:rPr lang="ru-RU" sz="1800" b="1" dirty="0" err="1" smtClean="0"/>
              <a:t>Басқару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жүйесінің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негізгі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 smtClean="0"/>
              <a:t>Есеп</a:t>
            </a:r>
            <a:r>
              <a:rPr lang="ru-RU" sz="1800" b="1" u="sng" dirty="0" smtClean="0"/>
              <a:t> (</a:t>
            </a:r>
            <a:r>
              <a:rPr lang="ru-RU" sz="1800" b="1" u="sng" dirty="0" err="1"/>
              <a:t>Бухгалтерлік</a:t>
            </a:r>
            <a:r>
              <a:rPr lang="ru-RU" sz="1800" b="1" u="sng" dirty="0"/>
              <a:t> </a:t>
            </a:r>
            <a:r>
              <a:rPr lang="ru-RU" sz="1800" b="1" u="sng" dirty="0" err="1" smtClean="0"/>
              <a:t>есеп</a:t>
            </a:r>
            <a:r>
              <a:rPr lang="ru-RU" sz="1800" b="1" u="sng" dirty="0" smtClean="0"/>
              <a:t>)</a:t>
            </a:r>
            <a:endParaRPr lang="ru-RU" sz="1800" b="1" u="sng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dirty="0" err="1"/>
              <a:t>Өнімді</a:t>
            </a:r>
            <a:r>
              <a:rPr lang="ru-RU" sz="1800" b="1" dirty="0"/>
              <a:t>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үшін</a:t>
            </a:r>
            <a:r>
              <a:rPr lang="ru-RU" sz="1800" b="1" dirty="0"/>
              <a:t>, </a:t>
            </a:r>
            <a:r>
              <a:rPr lang="ru-RU" sz="1800" b="1" dirty="0" err="1"/>
              <a:t>сіз</a:t>
            </a:r>
            <a:r>
              <a:rPr lang="ru-RU" sz="1800" b="1" dirty="0"/>
              <a:t> </a:t>
            </a:r>
            <a:r>
              <a:rPr lang="ru-RU" sz="1800" b="1" dirty="0" err="1"/>
              <a:t>өндірістік</a:t>
            </a:r>
            <a:r>
              <a:rPr lang="ru-RU" sz="1800" b="1" dirty="0"/>
              <a:t> </a:t>
            </a:r>
            <a:r>
              <a:rPr lang="ru-RU" sz="1800" b="1" dirty="0" err="1"/>
              <a:t>процестің</a:t>
            </a:r>
            <a:r>
              <a:rPr lang="ru-RU" sz="1800" b="1" dirty="0"/>
              <a:t> </a:t>
            </a:r>
            <a:r>
              <a:rPr lang="ru-RU" sz="1800" b="1" dirty="0" err="1"/>
              <a:t>барысы</a:t>
            </a:r>
            <a:r>
              <a:rPr lang="ru-RU" sz="1800" b="1" dirty="0"/>
              <a:t> мен </a:t>
            </a:r>
            <a:r>
              <a:rPr lang="ru-RU" sz="1800" b="1" dirty="0" err="1"/>
              <a:t>жоспарларды</a:t>
            </a:r>
            <a:r>
              <a:rPr lang="ru-RU" sz="1800" b="1" dirty="0"/>
              <a:t> </a:t>
            </a:r>
            <a:r>
              <a:rPr lang="ru-RU" sz="1800" b="1" dirty="0" err="1"/>
              <a:t>жүзеге</a:t>
            </a:r>
            <a:r>
              <a:rPr lang="ru-RU" sz="1800" b="1" dirty="0"/>
              <a:t> </a:t>
            </a:r>
            <a:r>
              <a:rPr lang="ru-RU" sz="1800" b="1" dirty="0" err="1"/>
              <a:t>асыру</a:t>
            </a:r>
            <a:r>
              <a:rPr lang="ru-RU" sz="1800" b="1" dirty="0"/>
              <a:t> </a:t>
            </a:r>
            <a:r>
              <a:rPr lang="ru-RU" sz="1800" b="1" dirty="0" err="1"/>
              <a:t>туралы</a:t>
            </a:r>
            <a:r>
              <a:rPr lang="ru-RU" sz="1800" b="1" dirty="0"/>
              <a:t> </a:t>
            </a:r>
            <a:r>
              <a:rPr lang="ru-RU" sz="1800" b="1" dirty="0" err="1"/>
              <a:t>толық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дәл</a:t>
            </a:r>
            <a:r>
              <a:rPr lang="ru-RU" sz="1800" b="1" dirty="0"/>
              <a:t> </a:t>
            </a:r>
            <a:r>
              <a:rPr lang="ru-RU" sz="1800" b="1" dirty="0" err="1"/>
              <a:t>ақпарат</a:t>
            </a:r>
            <a:r>
              <a:rPr lang="ru-RU" sz="1800" b="1" dirty="0"/>
              <a:t> </a:t>
            </a:r>
            <a:r>
              <a:rPr lang="ru-RU" sz="1800" b="1" dirty="0" err="1"/>
              <a:t>алуға</a:t>
            </a:r>
            <a:r>
              <a:rPr lang="ru-RU" sz="1800" b="1" dirty="0"/>
              <a:t> </a:t>
            </a:r>
            <a:r>
              <a:rPr lang="ru-RU" sz="1800" b="1" dirty="0" err="1"/>
              <a:t>тиіссіз</a:t>
            </a:r>
            <a:r>
              <a:rPr lang="ru-RU" sz="1800" b="1" dirty="0" smtClean="0"/>
              <a:t>.</a:t>
            </a:r>
          </a:p>
          <a:p>
            <a:pPr eaLnBrk="1" hangingPunct="1"/>
            <a:endParaRPr lang="ru-RU" sz="1800" b="1" dirty="0"/>
          </a:p>
          <a:p>
            <a:pPr eaLnBrk="1" hangingPunct="1"/>
            <a:r>
              <a:rPr lang="ru-RU" sz="1800" b="1" u="sng" dirty="0" err="1"/>
              <a:t>Бухгалтерлік</a:t>
            </a:r>
            <a:r>
              <a:rPr lang="ru-RU" sz="1800" b="1" u="sng" dirty="0"/>
              <a:t> </a:t>
            </a:r>
            <a:r>
              <a:rPr lang="ru-RU" sz="1800" b="1" u="sng" dirty="0" err="1"/>
              <a:t>есеп</a:t>
            </a:r>
            <a:r>
              <a:rPr lang="ru-RU" sz="1800" b="1" u="sng" dirty="0"/>
              <a:t> - </a:t>
            </a:r>
            <a:r>
              <a:rPr lang="ru-RU" sz="1800" b="1" u="sng" dirty="0" err="1"/>
              <a:t>өндірісті</a:t>
            </a:r>
            <a:r>
              <a:rPr lang="ru-RU" sz="1800" b="1" u="sng" dirty="0"/>
              <a:t> </a:t>
            </a:r>
            <a:r>
              <a:rPr lang="ru-RU" sz="1800" b="1" u="sng" dirty="0" err="1"/>
              <a:t>басқаруға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жоспарлар</a:t>
            </a:r>
            <a:r>
              <a:rPr lang="ru-RU" sz="1800" b="1" u="sng" dirty="0"/>
              <a:t> мен </a:t>
            </a:r>
            <a:r>
              <a:rPr lang="ru-RU" sz="1800" b="1" u="sng" dirty="0" err="1"/>
              <a:t>өндіріс</a:t>
            </a:r>
            <a:r>
              <a:rPr lang="ru-RU" sz="1800" b="1" u="sng" dirty="0"/>
              <a:t> </a:t>
            </a:r>
            <a:r>
              <a:rPr lang="ru-RU" sz="1800" b="1" u="sng" dirty="0" err="1"/>
              <a:t>процестерінің</a:t>
            </a:r>
            <a:r>
              <a:rPr lang="ru-RU" sz="1800" b="1" u="sng" dirty="0"/>
              <a:t> </a:t>
            </a:r>
            <a:r>
              <a:rPr lang="ru-RU" sz="1800" b="1" u="sng" dirty="0" err="1"/>
              <a:t>орындалуын</a:t>
            </a:r>
            <a:r>
              <a:rPr lang="ru-RU" sz="1800" b="1" u="sng" dirty="0"/>
              <a:t> </a:t>
            </a:r>
            <a:r>
              <a:rPr lang="ru-RU" sz="1800" b="1" u="sng" dirty="0" err="1"/>
              <a:t>бақылайтын</a:t>
            </a:r>
            <a:r>
              <a:rPr lang="ru-RU" sz="1800" b="1" u="sng" dirty="0"/>
              <a:t> </a:t>
            </a:r>
            <a:r>
              <a:rPr lang="ru-RU" sz="1800" b="1" u="sng" dirty="0" err="1"/>
              <a:t>деректерді</a:t>
            </a:r>
            <a:r>
              <a:rPr lang="ru-RU" sz="1800" b="1" u="sng" dirty="0"/>
              <a:t> </a:t>
            </a:r>
            <a:r>
              <a:rPr lang="ru-RU" sz="1800" b="1" u="sng" dirty="0" err="1"/>
              <a:t>үнемі</a:t>
            </a:r>
            <a:r>
              <a:rPr lang="ru-RU" sz="1800" b="1" u="sng" dirty="0"/>
              <a:t> </a:t>
            </a:r>
            <a:r>
              <a:rPr lang="ru-RU" sz="1800" b="1" u="sng" dirty="0" err="1"/>
              <a:t>жинау</a:t>
            </a:r>
            <a:r>
              <a:rPr lang="ru-RU" sz="1800" b="1" u="sng" dirty="0"/>
              <a:t>, </a:t>
            </a:r>
            <a:r>
              <a:rPr lang="ru-RU" sz="1800" b="1" u="sng" dirty="0" err="1"/>
              <a:t>жүйелеу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синтездеуді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қамтамасыз</a:t>
            </a:r>
            <a:r>
              <a:rPr lang="ru-RU" sz="1800" b="1" u="sng" dirty="0"/>
              <a:t> </a:t>
            </a:r>
            <a:r>
              <a:rPr lang="ru-RU" sz="1800" b="1" u="sng" dirty="0" err="1"/>
              <a:t>етеді</a:t>
            </a:r>
            <a:r>
              <a:rPr lang="ru-RU" sz="1800" b="1" u="sng" dirty="0"/>
              <a:t>.</a:t>
            </a:r>
            <a:endParaRPr lang="ru-RU" sz="18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2.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Талдау</a:t>
            </a:r>
            <a:endParaRPr lang="ru-RU" sz="1800" b="1" u="sng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u="sng" dirty="0" err="1"/>
              <a:t>Өндірісті</a:t>
            </a:r>
            <a:r>
              <a:rPr lang="ru-RU" sz="1800" b="1" u="sng" dirty="0"/>
              <a:t> </a:t>
            </a:r>
            <a:r>
              <a:rPr lang="ru-RU" sz="1800" b="1" u="sng" dirty="0" err="1"/>
              <a:t>басқару</a:t>
            </a:r>
            <a:r>
              <a:rPr lang="ru-RU" sz="1800" b="1" u="sng" dirty="0"/>
              <a:t> </a:t>
            </a:r>
            <a:r>
              <a:rPr lang="ru-RU" sz="1800" b="1" u="sng" dirty="0" err="1"/>
              <a:t>үшін</a:t>
            </a:r>
            <a:r>
              <a:rPr lang="ru-RU" sz="1800" b="1" u="sng" dirty="0"/>
              <a:t> </a:t>
            </a:r>
            <a:r>
              <a:rPr lang="ru-RU" sz="1800" b="1" u="sng" dirty="0" err="1"/>
              <a:t>жоспардың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қалай</a:t>
            </a:r>
            <a:r>
              <a:rPr lang="ru-RU" sz="1800" b="1" u="sng" dirty="0"/>
              <a:t> </a:t>
            </a:r>
            <a:r>
              <a:rPr lang="ru-RU" sz="1800" b="1" u="sng" dirty="0" err="1"/>
              <a:t>жүзеге</a:t>
            </a:r>
            <a:r>
              <a:rPr lang="ru-RU" sz="1800" b="1" u="sng" dirty="0"/>
              <a:t> </a:t>
            </a:r>
            <a:r>
              <a:rPr lang="ru-RU" sz="1800" b="1" u="sng" dirty="0" err="1"/>
              <a:t>асырылып</a:t>
            </a:r>
            <a:r>
              <a:rPr lang="ru-RU" sz="1800" b="1" u="sng" dirty="0"/>
              <a:t> </a:t>
            </a:r>
            <a:r>
              <a:rPr lang="ru-RU" sz="1800" b="1" u="sng" dirty="0" err="1"/>
              <a:t>жатқаны</a:t>
            </a:r>
            <a:r>
              <a:rPr lang="ru-RU" sz="1800" b="1" u="sng" dirty="0"/>
              <a:t>, </a:t>
            </a:r>
            <a:r>
              <a:rPr lang="ru-RU" sz="1800" b="1" u="sng" dirty="0" err="1"/>
              <a:t>сондай-ақ</a:t>
            </a:r>
            <a:r>
              <a:rPr lang="ru-RU" sz="1800" b="1" u="sng" dirty="0"/>
              <a:t> </a:t>
            </a:r>
            <a:r>
              <a:rPr lang="ru-RU" sz="1800" b="1" u="sng" dirty="0" err="1"/>
              <a:t>кәсіпорын</a:t>
            </a:r>
            <a:r>
              <a:rPr lang="ru-RU" sz="1800" b="1" u="sng" dirty="0"/>
              <a:t> </a:t>
            </a:r>
            <a:r>
              <a:rPr lang="ru-RU" sz="1800" b="1" u="sng" dirty="0" err="1"/>
              <a:t>экономикасындағы</a:t>
            </a:r>
            <a:r>
              <a:rPr lang="ru-RU" sz="1800" b="1" u="sng" dirty="0"/>
              <a:t> </a:t>
            </a:r>
            <a:r>
              <a:rPr lang="ru-RU" sz="1800" b="1" u="sng" dirty="0" err="1"/>
              <a:t>өзгерістердің</a:t>
            </a:r>
            <a:r>
              <a:rPr lang="ru-RU" sz="1800" b="1" u="sng" dirty="0"/>
              <a:t> </a:t>
            </a:r>
            <a:r>
              <a:rPr lang="ru-RU" sz="1800" b="1" u="sng" dirty="0" err="1"/>
              <a:t>үрдістері</a:t>
            </a:r>
            <a:r>
              <a:rPr lang="ru-RU" sz="1800" b="1" u="sng" dirty="0"/>
              <a:t> мен </a:t>
            </a:r>
            <a:r>
              <a:rPr lang="ru-RU" sz="1800" b="1" u="sng" dirty="0" err="1"/>
              <a:t>сипаты</a:t>
            </a:r>
            <a:r>
              <a:rPr lang="ru-RU" sz="1800" b="1" u="sng" dirty="0"/>
              <a:t> </a:t>
            </a:r>
            <a:r>
              <a:rPr lang="ru-RU" sz="1800" b="1" u="sng" dirty="0" err="1"/>
              <a:t>туралы</a:t>
            </a:r>
            <a:r>
              <a:rPr lang="ru-RU" sz="1800" b="1" u="sng" dirty="0"/>
              <a:t> </a:t>
            </a:r>
            <a:r>
              <a:rPr lang="ru-RU" sz="1800" b="1" u="sng" dirty="0" err="1"/>
              <a:t>білу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қажет</a:t>
            </a:r>
            <a:r>
              <a:rPr lang="ru-RU" sz="1800" b="1" u="sng" dirty="0" smtClean="0"/>
              <a:t>.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u="sng" dirty="0" err="1" smtClean="0"/>
              <a:t>Талдау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өндіріс</a:t>
            </a:r>
            <a:r>
              <a:rPr lang="ru-RU" sz="1800" b="1" dirty="0" smtClean="0"/>
              <a:t> </a:t>
            </a:r>
            <a:r>
              <a:rPr lang="ru-RU" sz="1800" b="1" dirty="0" err="1"/>
              <a:t>факторларын</a:t>
            </a:r>
            <a:r>
              <a:rPr lang="ru-RU" sz="1800" b="1" dirty="0"/>
              <a:t> </a:t>
            </a:r>
            <a:r>
              <a:rPr lang="ru-RU" sz="1800" b="1" dirty="0" err="1"/>
              <a:t>пайдаланудағы</a:t>
            </a:r>
            <a:r>
              <a:rPr lang="ru-RU" sz="1800" b="1" dirty="0"/>
              <a:t> </a:t>
            </a:r>
            <a:r>
              <a:rPr lang="ru-RU" sz="1800" b="1" dirty="0" err="1"/>
              <a:t>проблемалардың</a:t>
            </a:r>
            <a:r>
              <a:rPr lang="ru-RU" sz="1800" b="1" dirty="0"/>
              <a:t> </a:t>
            </a:r>
            <a:r>
              <a:rPr lang="ru-RU" sz="1800" b="1" dirty="0" err="1"/>
              <a:t>көздерін</a:t>
            </a:r>
            <a:r>
              <a:rPr lang="ru-RU" sz="1800" b="1" dirty="0"/>
              <a:t> </a:t>
            </a:r>
            <a:r>
              <a:rPr lang="ru-RU" sz="1800" b="1" dirty="0" err="1"/>
              <a:t>анықтау</a:t>
            </a:r>
            <a:r>
              <a:rPr lang="ru-RU" sz="1800" b="1" dirty="0"/>
              <a:t> </a:t>
            </a:r>
            <a:r>
              <a:rPr lang="ru-RU" sz="1800" b="1" dirty="0" err="1"/>
              <a:t>үшін</a:t>
            </a:r>
            <a:r>
              <a:rPr lang="ru-RU" sz="1800" b="1" dirty="0"/>
              <a:t> </a:t>
            </a:r>
            <a:r>
              <a:rPr lang="ru-RU" sz="1800" b="1" dirty="0" err="1"/>
              <a:t>негіз</a:t>
            </a:r>
            <a:r>
              <a:rPr lang="ru-RU" sz="1800" b="1" dirty="0"/>
              <a:t> </a:t>
            </a:r>
            <a:r>
              <a:rPr lang="ru-RU" sz="1800" b="1" dirty="0" err="1"/>
              <a:t>болып</a:t>
            </a:r>
            <a:r>
              <a:rPr lang="ru-RU" sz="1800" b="1" dirty="0"/>
              <a:t> </a:t>
            </a:r>
            <a:r>
              <a:rPr lang="ru-RU" sz="1800" b="1" dirty="0" err="1"/>
              <a:t>табылады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2.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/>
            <a:r>
              <a:rPr lang="ru-RU" sz="1800" b="1" u="sng" dirty="0" err="1"/>
              <a:t>Талдау</a:t>
            </a:r>
            <a:endParaRPr lang="ru-RU" sz="1800" b="1" u="sng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- </a:t>
            </a:r>
            <a:r>
              <a:rPr lang="ru-RU" sz="1800" b="1" dirty="0" err="1" smtClean="0"/>
              <a:t>бухгалтерлік</a:t>
            </a:r>
            <a:r>
              <a:rPr lang="ru-RU" sz="1800" b="1" dirty="0" smtClean="0"/>
              <a:t> </a:t>
            </a:r>
            <a:r>
              <a:rPr lang="ru-RU" sz="1800" b="1" dirty="0" err="1"/>
              <a:t>есеп</a:t>
            </a:r>
            <a:r>
              <a:rPr lang="ru-RU" sz="1800" b="1" dirty="0"/>
              <a:t> пен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шешімдерінің</a:t>
            </a:r>
            <a:r>
              <a:rPr lang="ru-RU" sz="1800" b="1" dirty="0"/>
              <a:t> </a:t>
            </a:r>
            <a:r>
              <a:rPr lang="ru-RU" sz="1800" b="1" dirty="0" err="1"/>
              <a:t>арасындағы</a:t>
            </a:r>
            <a:r>
              <a:rPr lang="ru-RU" sz="1800" b="1" dirty="0"/>
              <a:t> </a:t>
            </a:r>
            <a:r>
              <a:rPr lang="ru-RU" sz="1800" b="1" dirty="0" err="1" smtClean="0"/>
              <a:t>байланыс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ақпараттын</a:t>
            </a:r>
            <a:r>
              <a:rPr lang="ru-RU" sz="1800" b="1" dirty="0" smtClean="0"/>
              <a:t> </a:t>
            </a:r>
            <a:r>
              <a:rPr lang="ru-RU" sz="1800" b="1" dirty="0" err="1"/>
              <a:t>түсіну</a:t>
            </a:r>
            <a:r>
              <a:rPr lang="ru-RU" sz="1800" b="1" dirty="0"/>
              <a:t> </a:t>
            </a:r>
            <a:r>
              <a:rPr lang="ru-RU" sz="1800" b="1" dirty="0" err="1"/>
              <a:t>үшін</a:t>
            </a:r>
            <a:r>
              <a:rPr lang="ru-RU" sz="1800" b="1" dirty="0"/>
              <a:t> </a:t>
            </a:r>
            <a:r>
              <a:rPr lang="ru-RU" sz="1800" b="1" dirty="0" err="1"/>
              <a:t>қажет</a:t>
            </a:r>
            <a:r>
              <a:rPr lang="ru-RU" sz="1800" b="1" dirty="0"/>
              <a:t>, </a:t>
            </a:r>
            <a:endParaRPr lang="ru-RU" sz="1800" b="1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2.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Басқару</a:t>
            </a:r>
            <a:r>
              <a:rPr lang="ru-RU" sz="1800" b="1" u="sng" dirty="0"/>
              <a:t> </a:t>
            </a:r>
            <a:r>
              <a:rPr lang="ru-RU" sz="1800" b="1" u="sng" dirty="0" err="1"/>
              <a:t>шешімдері</a:t>
            </a:r>
            <a:endParaRPr lang="ru-RU" sz="1800" b="1" u="sng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u="sng" dirty="0" err="1"/>
              <a:t>Басқару</a:t>
            </a:r>
            <a:r>
              <a:rPr lang="ru-RU" sz="1800" b="1" u="sng" dirty="0"/>
              <a:t> </a:t>
            </a:r>
            <a:r>
              <a:rPr lang="ru-RU" sz="1800" b="1" u="sng" dirty="0" err="1"/>
              <a:t>шешімдері</a:t>
            </a:r>
            <a:r>
              <a:rPr lang="ru-RU" sz="1800" b="1" u="sng" dirty="0"/>
              <a:t> -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барлық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функцияларын</a:t>
            </a:r>
            <a:r>
              <a:rPr lang="ru-RU" sz="1800" b="1" dirty="0"/>
              <a:t> </a:t>
            </a:r>
            <a:r>
              <a:rPr lang="ru-RU" sz="1800" b="1" dirty="0" err="1"/>
              <a:t>біріктіретін</a:t>
            </a:r>
            <a:r>
              <a:rPr lang="ru-RU" sz="1800" b="1" dirty="0"/>
              <a:t> </a:t>
            </a:r>
            <a:r>
              <a:rPr lang="ru-RU" sz="1800" b="1" dirty="0" err="1"/>
              <a:t>соңғы</a:t>
            </a:r>
            <a:r>
              <a:rPr lang="ru-RU" sz="1800" b="1" dirty="0"/>
              <a:t> </a:t>
            </a:r>
            <a:r>
              <a:rPr lang="ru-RU" sz="1800" b="1" dirty="0" err="1"/>
              <a:t>нәтиже</a:t>
            </a:r>
            <a:r>
              <a:rPr lang="ru-RU" sz="1800" b="1" dirty="0"/>
              <a:t>.</a:t>
            </a:r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шешімдері</a:t>
            </a:r>
            <a:r>
              <a:rPr lang="ru-RU" sz="1800" b="1" dirty="0"/>
              <a:t>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</a:t>
            </a:r>
            <a:r>
              <a:rPr lang="ru-RU" sz="1800" b="1" dirty="0"/>
              <a:t> </a:t>
            </a:r>
            <a:r>
              <a:rPr lang="ru-RU" sz="1800" b="1" dirty="0" err="1"/>
              <a:t>ретінде</a:t>
            </a:r>
            <a:r>
              <a:rPr lang="ru-RU" sz="1800" b="1" dirty="0"/>
              <a:t> де, </a:t>
            </a:r>
            <a:r>
              <a:rPr lang="ru-RU" sz="1800" b="1" dirty="0" err="1"/>
              <a:t>әрбір</a:t>
            </a:r>
            <a:r>
              <a:rPr lang="ru-RU" sz="1800" b="1" dirty="0"/>
              <a:t>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функциясында</a:t>
            </a:r>
            <a:r>
              <a:rPr lang="ru-RU" sz="1800" b="1" dirty="0"/>
              <a:t> да </a:t>
            </a:r>
            <a:r>
              <a:rPr lang="ru-RU" sz="1800" b="1" dirty="0" err="1"/>
              <a:t>жасалады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2.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Басқару</a:t>
            </a:r>
            <a:r>
              <a:rPr lang="ru-RU" sz="1800" b="1" u="sng" dirty="0"/>
              <a:t> </a:t>
            </a:r>
            <a:r>
              <a:rPr lang="ru-RU" sz="1800" b="1" u="sng" dirty="0" err="1"/>
              <a:t>шешімдері</a:t>
            </a:r>
            <a:endParaRPr lang="ru-RU" sz="1800" b="1" u="sng" dirty="0"/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u="sng" dirty="0" err="1"/>
              <a:t>Басқарушылық</a:t>
            </a:r>
            <a:r>
              <a:rPr lang="ru-RU" sz="1800" b="1" u="sng" dirty="0"/>
              <a:t> </a:t>
            </a:r>
            <a:r>
              <a:rPr lang="ru-RU" sz="1800" b="1" u="sng" dirty="0" err="1"/>
              <a:t>шешімдер</a:t>
            </a:r>
            <a:r>
              <a:rPr lang="ru-RU" sz="1800" b="1" u="sng" dirty="0"/>
              <a:t> -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объектісіне</a:t>
            </a:r>
            <a:r>
              <a:rPr lang="ru-RU" sz="1800" b="1" dirty="0"/>
              <a:t> </a:t>
            </a:r>
            <a:r>
              <a:rPr lang="ru-RU" sz="1800" b="1" dirty="0" err="1"/>
              <a:t>әсер</a:t>
            </a:r>
            <a:r>
              <a:rPr lang="ru-RU" sz="1800" b="1" dirty="0"/>
              <a:t> </a:t>
            </a:r>
            <a:r>
              <a:rPr lang="ru-RU" sz="1800" b="1" dirty="0" err="1"/>
              <a:t>ету</a:t>
            </a:r>
            <a:r>
              <a:rPr lang="ru-RU" sz="1800" b="1" dirty="0"/>
              <a:t> </a:t>
            </a:r>
            <a:r>
              <a:rPr lang="ru-RU" sz="1800" b="1" dirty="0" err="1"/>
              <a:t>әдістерінің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әдістерінің</a:t>
            </a:r>
            <a:r>
              <a:rPr lang="ru-RU" sz="1800" b="1" dirty="0"/>
              <a:t> </a:t>
            </a:r>
            <a:r>
              <a:rPr lang="ru-RU" sz="1800" b="1" dirty="0" err="1"/>
              <a:t>жиынтығы</a:t>
            </a:r>
            <a:r>
              <a:rPr lang="ru-RU" sz="1800" b="1" dirty="0"/>
              <a:t>, оны </a:t>
            </a:r>
            <a:r>
              <a:rPr lang="ru-RU" sz="1800" b="1" dirty="0" err="1" smtClean="0"/>
              <a:t>нормативтік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қалыпқа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келтіру</a:t>
            </a:r>
            <a:r>
              <a:rPr lang="ru-RU" sz="1800" b="1" dirty="0" smtClean="0"/>
              <a:t>.</a:t>
            </a:r>
            <a:endParaRPr lang="ru-RU" sz="1800" b="1" dirty="0"/>
          </a:p>
          <a:p>
            <a:pPr eaLnBrk="1" hangingPunct="1"/>
            <a:endParaRPr lang="ru-RU" sz="1800" b="1" dirty="0"/>
          </a:p>
          <a:p>
            <a:pPr eaLnBrk="1" hangingPunct="1"/>
            <a:r>
              <a:rPr lang="ru-RU" sz="1800" b="1" dirty="0" err="1"/>
              <a:t>Әрбір</a:t>
            </a:r>
            <a:r>
              <a:rPr lang="ru-RU" sz="1800" b="1" dirty="0"/>
              <a:t>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шешімі</a:t>
            </a:r>
            <a:r>
              <a:rPr lang="ru-RU" sz="1800" b="1" dirty="0"/>
              <a:t> </a:t>
            </a:r>
            <a:r>
              <a:rPr lang="ru-RU" sz="1800" b="1" dirty="0" err="1"/>
              <a:t>ақылға</a:t>
            </a:r>
            <a:r>
              <a:rPr lang="ru-RU" sz="1800" b="1" dirty="0"/>
              <a:t> </a:t>
            </a:r>
            <a:r>
              <a:rPr lang="ru-RU" sz="1800" b="1" dirty="0" err="1"/>
              <a:t>қонымды</a:t>
            </a:r>
            <a:r>
              <a:rPr lang="ru-RU" sz="1800" b="1" dirty="0"/>
              <a:t>, </a:t>
            </a:r>
            <a:r>
              <a:rPr lang="ru-RU" sz="1800" b="1" dirty="0" err="1"/>
              <a:t>объективті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тиімді</a:t>
            </a:r>
            <a:r>
              <a:rPr lang="ru-RU" sz="1800" b="1" dirty="0"/>
              <a:t> </a:t>
            </a:r>
            <a:r>
              <a:rPr lang="ru-RU" sz="1800" b="1" dirty="0" err="1"/>
              <a:t>болуы</a:t>
            </a:r>
            <a:r>
              <a:rPr lang="ru-RU" sz="1800" b="1" dirty="0"/>
              <a:t> </a:t>
            </a:r>
            <a:r>
              <a:rPr lang="ru-RU" sz="1800" b="1" dirty="0" err="1" smtClean="0"/>
              <a:t>керек</a:t>
            </a:r>
            <a:r>
              <a:rPr lang="ru-RU" sz="1800" b="1" dirty="0" smtClean="0"/>
              <a:t>.</a:t>
            </a:r>
            <a:endParaRPr lang="ru-RU" sz="2000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2. </a:t>
            </a:r>
            <a:r>
              <a:rPr lang="ru-RU" sz="1800" b="1" dirty="0" err="1" smtClean="0"/>
              <a:t>Басқару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жүйесінің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негізгі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функциялары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Қорытынды</a:t>
            </a:r>
            <a:r>
              <a:rPr lang="ru-RU" sz="1800" b="1" u="sng" dirty="0"/>
              <a:t>:</a:t>
            </a:r>
          </a:p>
          <a:p>
            <a:pPr eaLnBrk="1" hangingPunct="1"/>
            <a:endParaRPr lang="ru-RU" sz="1800" b="1" u="sng" dirty="0"/>
          </a:p>
          <a:p>
            <a:pPr eaLnBrk="1" hangingPunct="1"/>
            <a:r>
              <a:rPr lang="ru-RU" sz="1800" b="1" u="sng" dirty="0" err="1"/>
              <a:t>Экономикалық</a:t>
            </a:r>
            <a:r>
              <a:rPr lang="ru-RU" sz="1800" b="1" u="sng" dirty="0"/>
              <a:t> </a:t>
            </a:r>
            <a:r>
              <a:rPr lang="ru-RU" sz="1800" b="1" u="sng" dirty="0" err="1"/>
              <a:t>талдауды</a:t>
            </a:r>
            <a:r>
              <a:rPr lang="ru-RU" sz="1800" b="1" u="sng" dirty="0"/>
              <a:t> </a:t>
            </a:r>
            <a:r>
              <a:rPr lang="ru-RU" sz="1800" b="1" u="sng" dirty="0" err="1"/>
              <a:t>ғылыми</a:t>
            </a:r>
            <a:r>
              <a:rPr lang="ru-RU" sz="1800" b="1" u="sng" dirty="0"/>
              <a:t> </a:t>
            </a:r>
            <a:r>
              <a:rPr lang="ru-RU" sz="1800" b="1" u="sng" dirty="0" err="1"/>
              <a:t>негіздеуге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басқару</a:t>
            </a:r>
            <a:r>
              <a:rPr lang="ru-RU" sz="1800" b="1" u="sng" dirty="0"/>
              <a:t> </a:t>
            </a:r>
            <a:r>
              <a:rPr lang="ru-RU" sz="1800" b="1" u="sng" dirty="0" err="1"/>
              <a:t>шешімдерін</a:t>
            </a:r>
            <a:r>
              <a:rPr lang="ru-RU" sz="1800" b="1" u="sng" dirty="0"/>
              <a:t> </a:t>
            </a:r>
            <a:r>
              <a:rPr lang="ru-RU" sz="1800" b="1" u="sng" dirty="0" err="1"/>
              <a:t>оңтайландыруға</a:t>
            </a:r>
            <a:r>
              <a:rPr lang="ru-RU" sz="1800" b="1" u="sng" dirty="0"/>
              <a:t> </a:t>
            </a:r>
            <a:r>
              <a:rPr lang="ru-RU" sz="1800" b="1" u="sng" dirty="0" err="1"/>
              <a:t>қажетті</a:t>
            </a:r>
            <a:r>
              <a:rPr lang="ru-RU" sz="1800" b="1" u="sng" dirty="0"/>
              <a:t> </a:t>
            </a:r>
            <a:r>
              <a:rPr lang="ru-RU" sz="1800" b="1" u="sng" dirty="0" err="1"/>
              <a:t>деректерді</a:t>
            </a:r>
            <a:r>
              <a:rPr lang="ru-RU" sz="1800" b="1" u="sng" dirty="0"/>
              <a:t> </a:t>
            </a:r>
            <a:r>
              <a:rPr lang="ru-RU" sz="1800" b="1" u="sng" dirty="0" err="1"/>
              <a:t>дайындау</a:t>
            </a:r>
            <a:r>
              <a:rPr lang="ru-RU" sz="1800" b="1" u="sng" dirty="0"/>
              <a:t> </a:t>
            </a:r>
            <a:r>
              <a:rPr lang="ru-RU" sz="1800" b="1" u="sng" dirty="0" err="1"/>
              <a:t>бойынша</a:t>
            </a:r>
            <a:r>
              <a:rPr lang="ru-RU" sz="1800" b="1" u="sng" dirty="0"/>
              <a:t> </a:t>
            </a:r>
            <a:r>
              <a:rPr lang="ru-RU" sz="1800" b="1" u="sng" dirty="0" err="1"/>
              <a:t>қызмет</a:t>
            </a:r>
            <a:r>
              <a:rPr lang="ru-RU" sz="1800" b="1" u="sng" dirty="0"/>
              <a:t> </a:t>
            </a:r>
            <a:r>
              <a:rPr lang="ru-RU" sz="1800" b="1" u="sng" dirty="0" err="1"/>
              <a:t>ретінде</a:t>
            </a:r>
            <a:r>
              <a:rPr lang="ru-RU" sz="1800" b="1" u="sng" dirty="0"/>
              <a:t> </a:t>
            </a:r>
            <a:r>
              <a:rPr lang="ru-RU" sz="1800" b="1" u="sng" dirty="0" err="1"/>
              <a:t>қарастыруға</a:t>
            </a:r>
            <a:r>
              <a:rPr lang="ru-RU" sz="1800" b="1" u="sng" dirty="0"/>
              <a:t> </a:t>
            </a:r>
            <a:r>
              <a:rPr lang="ru-RU" sz="1800" b="1" u="sng" dirty="0" err="1"/>
              <a:t>болады</a:t>
            </a:r>
            <a:r>
              <a:rPr lang="ru-RU" sz="1800" b="1" u="sng" dirty="0"/>
              <a:t>.</a:t>
            </a:r>
            <a:endParaRPr lang="ru-RU" sz="1800" b="1" u="sng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2. </a:t>
            </a:r>
            <a:r>
              <a:rPr lang="ru-RU" sz="1800" b="1" dirty="0" err="1"/>
              <a:t>Басқару</a:t>
            </a:r>
            <a:r>
              <a:rPr lang="ru-RU" sz="1800" b="1" dirty="0"/>
              <a:t> </a:t>
            </a:r>
            <a:r>
              <a:rPr lang="ru-RU" sz="1800" b="1" dirty="0" err="1"/>
              <a:t>жүйесінің</a:t>
            </a:r>
            <a:r>
              <a:rPr lang="ru-RU" sz="1800" b="1" dirty="0"/>
              <a:t> </a:t>
            </a:r>
            <a:r>
              <a:rPr lang="ru-RU" sz="1800" b="1" dirty="0" err="1"/>
              <a:t>негізгі</a:t>
            </a:r>
            <a:r>
              <a:rPr lang="ru-RU" sz="1800" b="1" dirty="0"/>
              <a:t> </a:t>
            </a:r>
            <a:r>
              <a:rPr lang="ru-RU" sz="1800" b="1" dirty="0" err="1"/>
              <a:t>функциялары</a:t>
            </a:r>
            <a:r>
              <a:rPr lang="ru-RU" sz="1800" b="1" dirty="0"/>
              <a:t>.</a:t>
            </a:r>
            <a:br>
              <a:rPr lang="ru-RU" sz="1800" b="1" dirty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2000" b="1" dirty="0" smtClean="0"/>
              <a:t>3. </a:t>
            </a:r>
            <a:r>
              <a:rPr lang="ru-RU" sz="2000" b="1" dirty="0" err="1" smtClean="0"/>
              <a:t>Экономикалық</a:t>
            </a:r>
            <a:r>
              <a:rPr lang="ru-RU" sz="2000" b="1" dirty="0" smtClean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28775"/>
            <a:ext cx="8001000" cy="4267200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Экономикалық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талдау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/>
              <a:t>ғылым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ретінде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арнайы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білім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жүйесін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біріктіреді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олар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келесілермен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байланысты</a:t>
            </a:r>
            <a:r>
              <a:rPr lang="ru-RU" sz="2000" b="1" dirty="0" smtClean="0"/>
              <a:t>:</a:t>
            </a:r>
            <a:endParaRPr lang="ru-RU" sz="2000" dirty="0" smtClean="0"/>
          </a:p>
          <a:p>
            <a:pPr lvl="1"/>
            <a:r>
              <a:rPr lang="ru-RU" sz="1600" b="1" dirty="0" err="1" smtClean="0"/>
              <a:t>Объективті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заңдылықтар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субъективті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тәртіптегі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факторлардың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ықпалынан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қалыптасатын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процестерді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олардың</a:t>
            </a:r>
            <a:r>
              <a:rPr lang="ru-RU" sz="1600" b="1" dirty="0" smtClean="0"/>
              <a:t>  </a:t>
            </a:r>
            <a:r>
              <a:rPr lang="ru-RU" sz="1600" b="1" dirty="0" err="1" smtClean="0"/>
              <a:t>бірлесіп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әрекет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жасауын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зерттеу</a:t>
            </a:r>
            <a:r>
              <a:rPr lang="ru-RU" sz="1600" b="1" dirty="0" smtClean="0"/>
              <a:t>;</a:t>
            </a:r>
          </a:p>
          <a:p>
            <a:pPr lvl="1"/>
            <a:r>
              <a:rPr lang="ru-RU" sz="1600" b="1" dirty="0" smtClean="0"/>
              <a:t>Бизнес-</a:t>
            </a:r>
            <a:r>
              <a:rPr lang="ru-RU" sz="1600" b="1" dirty="0" err="1" smtClean="0"/>
              <a:t>жоспарларды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ғылыми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дәйектеумен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олардың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орындалуын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объективті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бағалаумен</a:t>
            </a:r>
            <a:r>
              <a:rPr lang="ru-RU" sz="1600" b="1" dirty="0" smtClean="0"/>
              <a:t>;</a:t>
            </a:r>
          </a:p>
          <a:p>
            <a:pPr lvl="1"/>
            <a:r>
              <a:rPr lang="ru-RU" sz="1600" b="1" dirty="0" err="1" smtClean="0"/>
              <a:t>Жағымды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жағымсыз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факторларды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анықтаумен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олардың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ықпалын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сандық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өлшеумен</a:t>
            </a:r>
            <a:r>
              <a:rPr lang="ru-RU" sz="1600" b="1" dirty="0" smtClean="0"/>
              <a:t>;</a:t>
            </a:r>
          </a:p>
          <a:p>
            <a:pPr lvl="1"/>
            <a:r>
              <a:rPr lang="ru-RU" sz="1600" b="1" dirty="0" err="1" smtClean="0"/>
              <a:t>Шаруашылық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дамудың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пропорциялары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тенденцияларын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ашу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пайдаланылмаған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ішкі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шаруашылық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резервтерді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анықтаумен</a:t>
            </a:r>
            <a:r>
              <a:rPr lang="ru-RU" sz="1600" b="1" dirty="0" smtClean="0"/>
              <a:t>;</a:t>
            </a:r>
          </a:p>
          <a:p>
            <a:pPr lvl="1"/>
            <a:r>
              <a:rPr lang="ru-RU" sz="1600" b="1" dirty="0" err="1" smtClean="0"/>
              <a:t>Ілгері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тәжірбиелерді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жалпылаумен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оптимальді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басқару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шешімдерін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қабылдаумен</a:t>
            </a:r>
            <a:r>
              <a:rPr lang="ru-RU" sz="1600" b="1" dirty="0" smtClean="0"/>
              <a:t>.</a:t>
            </a:r>
          </a:p>
          <a:p>
            <a:pPr>
              <a:buFont typeface="Verdana" pitchFamily="34" charset="0"/>
              <a:buAutoNum type="arabicPeriod"/>
            </a:pPr>
            <a:endParaRPr lang="ru-RU" sz="1800" dirty="0" smtClean="0"/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4443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 smtClean="0"/>
              <a:t>3. </a:t>
            </a:r>
            <a:r>
              <a:rPr lang="ru-RU" sz="2000" b="1" dirty="0" err="1" smtClean="0"/>
              <a:t>Экономикалық</a:t>
            </a:r>
            <a:r>
              <a:rPr lang="ru-RU" sz="2000" b="1" dirty="0" smtClean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/>
              <a:t>.</a:t>
            </a:r>
            <a:br>
              <a:rPr lang="ru-RU" sz="2000" b="1" dirty="0"/>
            </a:br>
            <a:endParaRPr lang="ru-RU" sz="2000" b="1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4188"/>
            <a:ext cx="8001000" cy="4267200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Экономикалық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талдаудың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пәні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– </a:t>
            </a:r>
            <a:r>
              <a:rPr lang="ru-RU" sz="2000" b="1" dirty="0" err="1" smtClean="0"/>
              <a:t>экономикалық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ақпарат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жүйесінде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көрніс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табатын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субъективті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және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объективті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факторлардың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әсерінен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пайда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болатын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ұйымның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шаруашылық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процестері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олардың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қызыметінің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әлеуметті-экономикалық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тиімділігі</a:t>
            </a:r>
            <a:r>
              <a:rPr lang="ru-RU" sz="2000" b="1" dirty="0" smtClean="0"/>
              <a:t> мен </a:t>
            </a:r>
            <a:r>
              <a:rPr lang="ru-RU" sz="2000" b="1" dirty="0" err="1" smtClean="0"/>
              <a:t>соңғы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қаржылық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нәтижелері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болып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табылады</a:t>
            </a:r>
            <a:r>
              <a:rPr lang="ru-RU" sz="2000" b="1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Экономикалық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талдаудың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пәні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объективті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және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субъективті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факторлардың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әсерінен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пайда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болатын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шаруашылық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процестер</a:t>
            </a:r>
            <a:r>
              <a:rPr lang="ru-RU" sz="2000" b="1" dirty="0" smtClean="0"/>
              <a:t> мен </a:t>
            </a:r>
            <a:r>
              <a:rPr lang="ru-RU" sz="2000" b="1" dirty="0" err="1" smtClean="0"/>
              <a:t>оның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соңғы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нәтижелері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деп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айттық</a:t>
            </a:r>
            <a:r>
              <a:rPr lang="ru-RU" sz="2000" b="1" dirty="0" smtClean="0"/>
              <a:t>. </a:t>
            </a:r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11631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28775"/>
            <a:ext cx="8001000" cy="4267200"/>
          </a:xfrm>
        </p:spPr>
        <p:txBody>
          <a:bodyPr/>
          <a:lstStyle/>
          <a:p>
            <a:r>
              <a:rPr lang="kk-KZ" sz="2000" b="1" dirty="0" smtClean="0">
                <a:solidFill>
                  <a:srgbClr val="FF0000"/>
                </a:solidFill>
              </a:rPr>
              <a:t>Экономикалық талдаудың мазмұның</a:t>
            </a:r>
            <a:r>
              <a:rPr lang="kk-KZ" sz="2000" b="1" dirty="0" smtClean="0"/>
              <a:t>, мәнін және пәнін оның алдында тұрған міндеттері анықтайды. Негізгі міндеттерге келесілерді жатқызуға болады:</a:t>
            </a:r>
          </a:p>
          <a:p>
            <a:endParaRPr lang="ru-RU" sz="2000" b="1" dirty="0" smtClean="0"/>
          </a:p>
          <a:p>
            <a:pPr lvl="1">
              <a:buFont typeface="Verdana" pitchFamily="34" charset="0"/>
              <a:buAutoNum type="arabicPeriod"/>
            </a:pPr>
            <a:r>
              <a:rPr lang="kk-KZ" sz="1600" b="1" dirty="0" smtClean="0"/>
              <a:t>Бизнес-жоспарлар мен номативтердің ғылыми-экономикалық дәйектеуін жетілдіру (оларды жасау процесінде);</a:t>
            </a:r>
          </a:p>
          <a:p>
            <a:pPr lvl="1">
              <a:buFont typeface="Verdana" pitchFamily="34" charset="0"/>
              <a:buAutoNum type="arabicPeriod"/>
            </a:pPr>
            <a:endParaRPr lang="ru-RU" sz="1600" b="1" dirty="0" smtClean="0"/>
          </a:p>
          <a:p>
            <a:pPr lvl="1">
              <a:buFont typeface="Verdana" pitchFamily="34" charset="0"/>
              <a:buAutoNum type="arabicPeriod"/>
            </a:pPr>
            <a:r>
              <a:rPr lang="kk-KZ" sz="1600" b="1" dirty="0" smtClean="0"/>
              <a:t>Бизне-жоспарлардың атқарылуын объективті және жан-жақты зерттеу мен нормативтерді орындау (есеп және есептілік мәліметтері бойынша);</a:t>
            </a:r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31614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28775"/>
            <a:ext cx="8001000" cy="4267200"/>
          </a:xfrm>
        </p:spPr>
        <p:txBody>
          <a:bodyPr/>
          <a:lstStyle/>
          <a:p>
            <a:pPr lvl="1">
              <a:buFont typeface="+mj-lt"/>
              <a:buAutoNum type="arabicPeriod" startAt="3"/>
            </a:pPr>
            <a:endParaRPr lang="kk-KZ" sz="1600" b="1" dirty="0" smtClean="0"/>
          </a:p>
          <a:p>
            <a:pPr lvl="1">
              <a:buFont typeface="+mj-lt"/>
              <a:buAutoNum type="arabicPeriod" startAt="3"/>
            </a:pPr>
            <a:r>
              <a:rPr lang="kk-KZ" sz="1600" b="1" dirty="0" smtClean="0"/>
              <a:t>Еңбек, материалдық және қаржылық ресурстардың пайдалануының экономикалық тиімділігін анықтау (жеке және жиынтығы бойынша);</a:t>
            </a:r>
          </a:p>
          <a:p>
            <a:pPr lvl="1">
              <a:buFont typeface="+mj-lt"/>
              <a:buAutoNum type="arabicPeriod" startAt="3"/>
            </a:pPr>
            <a:endParaRPr lang="ru-RU" sz="1600" b="1" dirty="0" smtClean="0"/>
          </a:p>
          <a:p>
            <a:pPr lvl="1">
              <a:buFont typeface="+mj-lt"/>
              <a:buAutoNum type="arabicPeriod" startAt="3"/>
            </a:pPr>
            <a:r>
              <a:rPr lang="kk-KZ" sz="1600" b="1" dirty="0" smtClean="0"/>
              <a:t>Коммерциялық есеп талаптарының орындалуын бақылау (оның толық және аяқталмаған формасы бойынша);</a:t>
            </a:r>
          </a:p>
          <a:p>
            <a:pPr lvl="1">
              <a:buFont typeface="+mj-lt"/>
              <a:buAutoNum type="arabicPeriod" startAt="3"/>
            </a:pPr>
            <a:endParaRPr lang="ru-RU" sz="1600" b="1" dirty="0"/>
          </a:p>
          <a:p>
            <a:pPr lvl="1">
              <a:buFont typeface="+mj-lt"/>
              <a:buAutoNum type="arabicPeriod" startAt="3"/>
            </a:pPr>
            <a:r>
              <a:rPr lang="ru-RU" sz="1600" b="1" dirty="0" err="1"/>
              <a:t>Ішкі</a:t>
            </a:r>
            <a:r>
              <a:rPr lang="ru-RU" sz="1600" b="1" dirty="0"/>
              <a:t> </a:t>
            </a:r>
            <a:r>
              <a:rPr lang="ru-RU" sz="1600" b="1" dirty="0" err="1"/>
              <a:t>резервтерді</a:t>
            </a:r>
            <a:r>
              <a:rPr lang="ru-RU" sz="1600" b="1" dirty="0"/>
              <a:t> </a:t>
            </a:r>
            <a:r>
              <a:rPr lang="ru-RU" sz="1600" b="1" dirty="0" err="1"/>
              <a:t>өлшеу</a:t>
            </a:r>
            <a:r>
              <a:rPr lang="ru-RU" sz="1600" b="1" dirty="0"/>
              <a:t> </a:t>
            </a:r>
            <a:r>
              <a:rPr lang="ru-RU" sz="1600" b="1" dirty="0" err="1"/>
              <a:t>және</a:t>
            </a:r>
            <a:r>
              <a:rPr lang="ru-RU" sz="1600" b="1" dirty="0"/>
              <a:t> </a:t>
            </a:r>
            <a:r>
              <a:rPr lang="ru-RU" sz="1600" b="1" dirty="0" err="1"/>
              <a:t>анықтау</a:t>
            </a:r>
            <a:r>
              <a:rPr lang="ru-RU" sz="1600" b="1" dirty="0"/>
              <a:t> (</a:t>
            </a:r>
            <a:r>
              <a:rPr lang="ru-RU" sz="1600" b="1" dirty="0" err="1"/>
              <a:t>өндірістік</a:t>
            </a:r>
            <a:r>
              <a:rPr lang="ru-RU" sz="1600" b="1" dirty="0"/>
              <a:t> </a:t>
            </a:r>
            <a:r>
              <a:rPr lang="ru-RU" sz="1600" b="1" dirty="0" err="1" smtClean="0"/>
              <a:t>процестердің</a:t>
            </a:r>
            <a:r>
              <a:rPr lang="ru-RU" sz="1600" b="1" dirty="0" smtClean="0"/>
              <a:t> </a:t>
            </a:r>
            <a:r>
              <a:rPr lang="ru-RU" sz="1600" b="1" dirty="0" err="1"/>
              <a:t>барлық</a:t>
            </a:r>
            <a:r>
              <a:rPr lang="ru-RU" sz="1600" b="1" dirty="0"/>
              <a:t> </a:t>
            </a:r>
            <a:r>
              <a:rPr lang="ru-RU" sz="1600" b="1" dirty="0" err="1"/>
              <a:t>кезеңдері</a:t>
            </a:r>
            <a:r>
              <a:rPr lang="ru-RU" sz="1600" b="1" dirty="0"/>
              <a:t> </a:t>
            </a:r>
            <a:r>
              <a:rPr lang="ru-RU" sz="1600" b="1" dirty="0" err="1"/>
              <a:t>бойынша</a:t>
            </a:r>
            <a:r>
              <a:rPr lang="ru-RU" sz="1600" b="1" dirty="0" smtClean="0"/>
              <a:t>);</a:t>
            </a:r>
          </a:p>
          <a:p>
            <a:pPr lvl="1">
              <a:buFont typeface="+mj-lt"/>
              <a:buAutoNum type="arabicPeriod" startAt="3"/>
            </a:pPr>
            <a:endParaRPr lang="ru-RU" sz="1600" b="1" dirty="0"/>
          </a:p>
          <a:p>
            <a:pPr lvl="1">
              <a:buFont typeface="+mj-lt"/>
              <a:buAutoNum type="arabicPeriod" startAt="3"/>
            </a:pPr>
            <a:r>
              <a:rPr lang="ru-RU" sz="1600" b="1" dirty="0" err="1"/>
              <a:t>Басқару</a:t>
            </a:r>
            <a:r>
              <a:rPr lang="ru-RU" sz="1600" b="1" dirty="0"/>
              <a:t> </a:t>
            </a:r>
            <a:r>
              <a:rPr lang="ru-RU" sz="1600" b="1" dirty="0" err="1"/>
              <a:t>шешімдерінің</a:t>
            </a:r>
            <a:r>
              <a:rPr lang="ru-RU" sz="1600" b="1" dirty="0"/>
              <a:t> </a:t>
            </a:r>
            <a:r>
              <a:rPr lang="ru-RU" sz="1600" b="1" dirty="0" err="1"/>
              <a:t>оптимальдылығын</a:t>
            </a:r>
            <a:r>
              <a:rPr lang="ru-RU" sz="1600" b="1" dirty="0"/>
              <a:t> </a:t>
            </a:r>
            <a:r>
              <a:rPr lang="ru-RU" sz="1600" b="1" dirty="0" err="1"/>
              <a:t>тексеру</a:t>
            </a:r>
            <a:r>
              <a:rPr lang="ru-RU" sz="1600" b="1" dirty="0"/>
              <a:t> (</a:t>
            </a:r>
            <a:r>
              <a:rPr lang="ru-RU" sz="1600" b="1" dirty="0" err="1"/>
              <a:t>иерархиялық</a:t>
            </a:r>
            <a:r>
              <a:rPr lang="ru-RU" sz="1600" b="1" dirty="0"/>
              <a:t> </a:t>
            </a:r>
            <a:r>
              <a:rPr lang="ru-RU" sz="1600" b="1" dirty="0" err="1"/>
              <a:t>сатының</a:t>
            </a:r>
            <a:r>
              <a:rPr lang="ru-RU" sz="1600" b="1" dirty="0"/>
              <a:t> </a:t>
            </a:r>
            <a:r>
              <a:rPr lang="ru-RU" sz="1600" b="1" dirty="0" err="1"/>
              <a:t>барлық</a:t>
            </a:r>
            <a:r>
              <a:rPr lang="ru-RU" sz="1600" b="1" dirty="0"/>
              <a:t> </a:t>
            </a:r>
            <a:r>
              <a:rPr lang="ru-RU" sz="1600" b="1" dirty="0" err="1"/>
              <a:t>баспалдақтарында</a:t>
            </a:r>
            <a:r>
              <a:rPr lang="ru-RU" sz="1600" b="1" dirty="0"/>
              <a:t>).</a:t>
            </a:r>
          </a:p>
          <a:p>
            <a:pPr lvl="1">
              <a:buFont typeface="+mj-lt"/>
              <a:buAutoNum type="arabicPeriod" startAt="3"/>
            </a:pPr>
            <a:endParaRPr lang="ru-RU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248151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 smtClean="0"/>
              <a:t>3. </a:t>
            </a:r>
            <a:r>
              <a:rPr lang="ru-RU" sz="2000" b="1" dirty="0" err="1" smtClean="0"/>
              <a:t>Экономикалық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талдаудың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мазмұны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пәні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және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28775"/>
            <a:ext cx="8001000" cy="4267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000" b="1" dirty="0" err="1" smtClean="0">
                <a:solidFill>
                  <a:srgbClr val="FF0000"/>
                </a:solidFill>
              </a:rPr>
              <a:t>Бірінші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</a:t>
            </a:r>
            <a:r>
              <a:rPr lang="ru-RU" sz="2000" b="1" dirty="0" smtClean="0"/>
              <a:t>- </a:t>
            </a:r>
          </a:p>
          <a:p>
            <a:pPr lvl="1">
              <a:buFont typeface="Wingdings" pitchFamily="2" charset="2"/>
              <a:buChar char="q"/>
            </a:pPr>
            <a:r>
              <a:rPr lang="ru-RU" sz="1600" b="1" dirty="0" smtClean="0"/>
              <a:t>бизнес-</a:t>
            </a:r>
            <a:r>
              <a:rPr lang="ru-RU" sz="1600" b="1" dirty="0" err="1" smtClean="0"/>
              <a:t>жоспар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номативтердің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ғылыми-экономикалық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негіздеуін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жетілдіру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ең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алдымен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шаруашылық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қызметтің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ретроспективті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анализінің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жасалуымен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орындалады</a:t>
            </a:r>
            <a:r>
              <a:rPr lang="ru-RU" sz="1600" b="1" dirty="0" smtClean="0"/>
              <a:t>. </a:t>
            </a:r>
          </a:p>
          <a:p>
            <a:pPr>
              <a:buFont typeface="Wingdings" pitchFamily="2" charset="2"/>
              <a:buChar char="q"/>
            </a:pPr>
            <a:endParaRPr lang="ru-RU" sz="2000" b="1" dirty="0" smtClean="0"/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Екінші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– </a:t>
            </a:r>
          </a:p>
          <a:p>
            <a:pPr lvl="1"/>
            <a:r>
              <a:rPr lang="ru-RU" sz="1600" b="1" dirty="0" smtClean="0"/>
              <a:t>бизнес </a:t>
            </a:r>
            <a:r>
              <a:rPr lang="ru-RU" sz="1600" b="1" dirty="0" err="1" smtClean="0"/>
              <a:t>жоспардың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орындалуын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шыққан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өнімдер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атқарылған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қызмет</a:t>
            </a:r>
            <a:r>
              <a:rPr lang="ru-RU" sz="1600" b="1" dirty="0" smtClean="0"/>
              <a:t> пен </a:t>
            </a:r>
            <a:r>
              <a:rPr lang="ru-RU" sz="1600" b="1" dirty="0" err="1" smtClean="0"/>
              <a:t>жұмыстың</a:t>
            </a:r>
            <a:r>
              <a:rPr lang="ru-RU" sz="1600" b="1" dirty="0" smtClean="0"/>
              <a:t> саны, </a:t>
            </a:r>
            <a:r>
              <a:rPr lang="ru-RU" sz="1600" b="1" dirty="0" err="1" smtClean="0"/>
              <a:t>сапасы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құрылымы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бойынша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нормативтердің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сақталуын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есеп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есептілік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мәліметтері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бойынша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объективті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жан-жақты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зерттеу</a:t>
            </a:r>
            <a:r>
              <a:rPr lang="ru-RU" sz="1600" b="1" dirty="0" smtClean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val="27271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/>
              <a:t>3. </a:t>
            </a: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4188"/>
            <a:ext cx="8001000" cy="4267200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Үшінші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– </a:t>
            </a:r>
          </a:p>
          <a:p>
            <a:pPr lvl="1"/>
            <a:r>
              <a:rPr lang="ru-RU" sz="1600" b="1" dirty="0" err="1" smtClean="0"/>
              <a:t>материалдық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еңбек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өндірістік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қаржылық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ресурстарды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пайдалануының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тиімділігін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анықтау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Өнеркәсіптік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кәсіпорындарда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мысалы</a:t>
            </a:r>
            <a:r>
              <a:rPr lang="ru-RU" sz="1600" b="1" dirty="0" smtClean="0"/>
              <a:t>, осы </a:t>
            </a:r>
            <a:r>
              <a:rPr lang="ru-RU" sz="1600" b="1" dirty="0" err="1" smtClean="0"/>
              <a:t>жағдайда</a:t>
            </a:r>
            <a:r>
              <a:rPr lang="ru-RU" sz="1600" b="1" dirty="0" smtClean="0"/>
              <a:t> (</a:t>
            </a:r>
            <a:r>
              <a:rPr lang="ru-RU" sz="1600" b="1" dirty="0" err="1" smtClean="0"/>
              <a:t>әр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бір</a:t>
            </a:r>
            <a:r>
              <a:rPr lang="ru-RU" sz="1600" b="1" dirty="0" smtClean="0"/>
              <a:t>) </a:t>
            </a:r>
            <a:r>
              <a:rPr lang="ru-RU" sz="1600" b="1" dirty="0" err="1" smtClean="0"/>
              <a:t>жеке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тиімділігі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зерттеледі:еңбек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құралдары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заттары</a:t>
            </a:r>
            <a:r>
              <a:rPr lang="ru-RU" sz="1600" b="1" dirty="0" smtClean="0"/>
              <a:t> (</a:t>
            </a:r>
            <a:r>
              <a:rPr lang="ru-RU" sz="1600" b="1" dirty="0" err="1" smtClean="0"/>
              <a:t>ғимарат</a:t>
            </a:r>
            <a:r>
              <a:rPr lang="ru-RU" sz="1600" b="1" dirty="0" smtClean="0"/>
              <a:t> пен </a:t>
            </a:r>
            <a:r>
              <a:rPr lang="ru-RU" sz="1600" b="1" dirty="0" err="1" smtClean="0"/>
              <a:t>құрылыс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технологиялық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құрал-жабдықтар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инструменттер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шикізат</a:t>
            </a:r>
            <a:r>
              <a:rPr lang="ru-RU" sz="1600" b="1" dirty="0" smtClean="0"/>
              <a:t> пен </a:t>
            </a:r>
            <a:r>
              <a:rPr lang="ru-RU" sz="1600" b="1" dirty="0" err="1" smtClean="0"/>
              <a:t>материалдар</a:t>
            </a:r>
            <a:r>
              <a:rPr lang="ru-RU" sz="1600" b="1" dirty="0" smtClean="0"/>
              <a:t>);</a:t>
            </a:r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Төртінші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– </a:t>
            </a:r>
          </a:p>
          <a:p>
            <a:pPr lvl="1"/>
            <a:r>
              <a:rPr lang="ru-RU" sz="1600" b="1" dirty="0" err="1" smtClean="0"/>
              <a:t>коммерциялық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есеп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талаптарының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орындалуын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соңғы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қаржылық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нәтижелерін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бағалау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Кәсіпорынның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барлық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өндірістік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қызметі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олардың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қаржылық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нәтижелері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алдымен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коммерциялық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ессеп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принциптерін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ұстаумен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тәуелді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Өндірістік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қатынастарды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білдіріп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ол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нарықтық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қатынастарда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қалыптасатын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талаптарға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толық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жауап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береді</a:t>
            </a:r>
            <a:r>
              <a:rPr lang="ru-RU" sz="1600" b="1" dirty="0" smtClean="0"/>
              <a:t>. </a:t>
            </a:r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18592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/>
              <a:t>3. </a:t>
            </a:r>
            <a:r>
              <a:rPr lang="ru-RU" sz="2000" b="1" dirty="0" err="1"/>
              <a:t>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талдаудың</a:t>
            </a:r>
            <a:r>
              <a:rPr lang="ru-RU" sz="2000" b="1" dirty="0"/>
              <a:t> </a:t>
            </a:r>
            <a:r>
              <a:rPr lang="ru-RU" sz="2000" b="1" dirty="0" err="1"/>
              <a:t>мазмұны</a:t>
            </a:r>
            <a:r>
              <a:rPr lang="ru-RU" sz="2000" b="1" dirty="0"/>
              <a:t>, </a:t>
            </a:r>
            <a:r>
              <a:rPr lang="ru-RU" sz="2000" b="1" dirty="0" err="1"/>
              <a:t>пәні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міндеттері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endParaRPr lang="ru-RU" sz="2000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4188"/>
            <a:ext cx="8001000" cy="4267200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Бесінші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- </a:t>
            </a:r>
          </a:p>
          <a:p>
            <a:pPr lvl="1"/>
            <a:r>
              <a:rPr lang="ru-RU" sz="1600" b="1" dirty="0" err="1" smtClean="0"/>
              <a:t>өндірістік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процесстің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барлық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кезеңдерінде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ішкі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резервтерді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өлшеу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анықтау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Экономикалық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талдау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нақты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пайда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әкелсе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қолданбалы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пән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ретінде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өзін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толық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ақтайды</a:t>
            </a:r>
            <a:r>
              <a:rPr lang="ru-RU" sz="1600" b="1" dirty="0" smtClean="0"/>
              <a:t>. </a:t>
            </a:r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Алтыншы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міндет</a:t>
            </a:r>
            <a:r>
              <a:rPr lang="ru-RU" sz="2000" dirty="0" smtClean="0"/>
              <a:t> – </a:t>
            </a:r>
          </a:p>
          <a:p>
            <a:pPr lvl="1"/>
            <a:r>
              <a:rPr lang="ru-RU" sz="1600" b="1" dirty="0" err="1" smtClean="0"/>
              <a:t>басқару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шешімдерінің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оптимальдылығын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түсіндіру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зерттеу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Басқару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иерархиясының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барлық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баспалдақтарында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шаруашылық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қызметтің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сәттілігі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тікелей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түрде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басқару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деңгейіне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уақытылы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қабылданған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басқару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шешімдеріне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тәуелді</a:t>
            </a:r>
            <a:r>
              <a:rPr lang="ru-RU" sz="1600" b="1" dirty="0" smtClean="0"/>
              <a:t>. </a:t>
            </a:r>
          </a:p>
          <a:p>
            <a:r>
              <a:rPr lang="ru-RU" sz="2000" b="1" dirty="0" err="1" smtClean="0">
                <a:solidFill>
                  <a:srgbClr val="FF0000"/>
                </a:solidFill>
              </a:rPr>
              <a:t>Басқару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шешімін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дұрыс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қабылдау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оның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рационалдылығын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және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тиімділігін</a:t>
            </a:r>
            <a:r>
              <a:rPr lang="ru-RU" sz="2000" b="1" dirty="0" smtClean="0"/>
              <a:t> тек </a:t>
            </a:r>
            <a:r>
              <a:rPr lang="ru-RU" sz="2000" b="1" dirty="0" err="1" smtClean="0"/>
              <a:t>алдын</a:t>
            </a:r>
            <a:r>
              <a:rPr lang="ru-RU" sz="2000" b="1" dirty="0" smtClean="0"/>
              <a:t> ала </a:t>
            </a:r>
            <a:r>
              <a:rPr lang="ru-RU" sz="2000" b="1" dirty="0" err="1" smtClean="0"/>
              <a:t>жасалған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экономикалық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талдау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негізіне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сүйеніп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жасауға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болады</a:t>
            </a:r>
            <a:r>
              <a:rPr lang="ru-RU" sz="2000" b="1" dirty="0" smtClean="0"/>
              <a:t>.</a:t>
            </a:r>
          </a:p>
          <a:p>
            <a:endParaRPr lang="ru-RU" sz="2000" dirty="0" smtClean="0"/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35770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Ішкі</a:t>
            </a:r>
            <a:r>
              <a:rPr lang="ru-RU" sz="1800" b="1" u="sng" dirty="0"/>
              <a:t> </a:t>
            </a:r>
            <a:r>
              <a:rPr lang="ru-RU" sz="1800" b="1" u="sng" dirty="0" err="1"/>
              <a:t>басқаруды</a:t>
            </a:r>
            <a:r>
              <a:rPr lang="ru-RU" sz="1800" b="1" u="sng" dirty="0"/>
              <a:t> </a:t>
            </a:r>
            <a:r>
              <a:rPr lang="ru-RU" sz="1800" b="1" u="sng" dirty="0" err="1"/>
              <a:t>талдау</a:t>
            </a:r>
            <a:r>
              <a:rPr lang="ru-RU" sz="1800" b="1" u="sng" dirty="0"/>
              <a:t> </a:t>
            </a:r>
            <a:r>
              <a:rPr lang="ru-RU" sz="1800" b="1" dirty="0" err="1"/>
              <a:t>басқарушылық</a:t>
            </a:r>
            <a:r>
              <a:rPr lang="ru-RU" sz="1800" b="1" dirty="0"/>
              <a:t> </a:t>
            </a:r>
            <a:r>
              <a:rPr lang="ru-RU" sz="1800" b="1" dirty="0" err="1"/>
              <a:t>есепке</a:t>
            </a:r>
            <a:r>
              <a:rPr lang="ru-RU" sz="1800" b="1" dirty="0"/>
              <a:t> </a:t>
            </a:r>
            <a:r>
              <a:rPr lang="ru-RU" sz="1800" b="1" dirty="0" err="1"/>
              <a:t>алудың</a:t>
            </a:r>
            <a:r>
              <a:rPr lang="ru-RU" sz="1800" b="1" dirty="0"/>
              <a:t> </a:t>
            </a:r>
            <a:r>
              <a:rPr lang="ru-RU" sz="1800" b="1" dirty="0" err="1"/>
              <a:t>ажырамас</a:t>
            </a:r>
            <a:r>
              <a:rPr lang="ru-RU" sz="1800" b="1" dirty="0"/>
              <a:t> </a:t>
            </a:r>
            <a:r>
              <a:rPr lang="ru-RU" sz="1800" b="1" dirty="0" err="1"/>
              <a:t>бөлігі</a:t>
            </a:r>
            <a:r>
              <a:rPr lang="ru-RU" sz="1800" b="1" dirty="0"/>
              <a:t> </a:t>
            </a:r>
            <a:r>
              <a:rPr lang="ru-RU" sz="1800" b="1" dirty="0" err="1"/>
              <a:t>болып</a:t>
            </a:r>
            <a:r>
              <a:rPr lang="ru-RU" sz="1800" b="1" dirty="0"/>
              <a:t> </a:t>
            </a:r>
            <a:r>
              <a:rPr lang="ru-RU" sz="1800" b="1" dirty="0" err="1"/>
              <a:t>табылады</a:t>
            </a:r>
            <a:r>
              <a:rPr lang="ru-RU" sz="1800" b="1" dirty="0"/>
              <a:t>, </a:t>
            </a:r>
            <a:r>
              <a:rPr lang="ru-RU" sz="1800" b="1" dirty="0" err="1" smtClean="0"/>
              <a:t>яғни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кәсіпорынды</a:t>
            </a:r>
            <a:r>
              <a:rPr lang="ru-RU" sz="1800" b="1" dirty="0" smtClean="0"/>
              <a:t> </a:t>
            </a:r>
            <a:r>
              <a:rPr lang="ru-RU" sz="1800" b="1" dirty="0" err="1"/>
              <a:t>басқаруды</a:t>
            </a:r>
            <a:r>
              <a:rPr lang="ru-RU" sz="1800" b="1" dirty="0"/>
              <a:t> </a:t>
            </a:r>
            <a:r>
              <a:rPr lang="ru-RU" sz="1800" b="1" dirty="0" err="1"/>
              <a:t>ақпараттық-аналитикалық</a:t>
            </a:r>
            <a:r>
              <a:rPr lang="ru-RU" sz="1800" b="1" dirty="0"/>
              <a:t> </a:t>
            </a:r>
            <a:r>
              <a:rPr lang="ru-RU" sz="1800" b="1" dirty="0" err="1"/>
              <a:t>қолдау</a:t>
            </a:r>
            <a:r>
              <a:rPr lang="ru-RU" sz="1800" b="1" dirty="0" smtClean="0"/>
              <a:t>.</a:t>
            </a:r>
          </a:p>
          <a:p>
            <a:pPr eaLnBrk="1" hangingPunct="1"/>
            <a:endParaRPr lang="ru-RU" sz="1800" b="1" dirty="0" smtClean="0"/>
          </a:p>
          <a:p>
            <a:pPr eaLnBrk="1" hangingPunct="1"/>
            <a:endParaRPr lang="ru-RU" sz="1800" b="1" dirty="0" smtClean="0"/>
          </a:p>
          <a:p>
            <a:pPr eaLnBrk="1" hangingPunct="1"/>
            <a:r>
              <a:rPr lang="ru-RU" sz="1800" b="1" u="sng" dirty="0" err="1"/>
              <a:t>Сыртқы</a:t>
            </a:r>
            <a:r>
              <a:rPr lang="ru-RU" sz="1800" b="1" u="sng" dirty="0"/>
              <a:t> </a:t>
            </a:r>
            <a:r>
              <a:rPr lang="ru-RU" sz="1800" b="1" u="sng" dirty="0" err="1"/>
              <a:t>қаржылық</a:t>
            </a:r>
            <a:r>
              <a:rPr lang="ru-RU" sz="1800" b="1" u="sng" dirty="0"/>
              <a:t> </a:t>
            </a:r>
            <a:r>
              <a:rPr lang="ru-RU" sz="1800" b="1" u="sng" dirty="0" err="1"/>
              <a:t>талдау</a:t>
            </a:r>
            <a:r>
              <a:rPr lang="ru-RU" sz="1800" b="1" u="sng" dirty="0"/>
              <a:t> </a:t>
            </a:r>
            <a:r>
              <a:rPr lang="ru-RU" sz="1800" b="1" dirty="0"/>
              <a:t>- компания </a:t>
            </a:r>
            <a:r>
              <a:rPr lang="ru-RU" sz="1800" b="1" dirty="0" err="1"/>
              <a:t>туралы</a:t>
            </a:r>
            <a:r>
              <a:rPr lang="ru-RU" sz="1800" b="1" dirty="0"/>
              <a:t> </a:t>
            </a:r>
            <a:r>
              <a:rPr lang="ru-RU" sz="1800" b="1" dirty="0" err="1"/>
              <a:t>сыртқы</a:t>
            </a:r>
            <a:r>
              <a:rPr lang="ru-RU" sz="1800" b="1" dirty="0"/>
              <a:t> </a:t>
            </a:r>
            <a:r>
              <a:rPr lang="ru-RU" sz="1800" b="1" dirty="0" err="1" smtClean="0"/>
              <a:t>пайдаланушыларға</a:t>
            </a:r>
            <a:r>
              <a:rPr lang="ru-RU" sz="1800" b="1" dirty="0" smtClean="0"/>
              <a:t> </a:t>
            </a:r>
            <a:r>
              <a:rPr lang="ru-RU" sz="1800" b="1" dirty="0" err="1"/>
              <a:t>көрсететін</a:t>
            </a:r>
            <a:r>
              <a:rPr lang="ru-RU" sz="1800" b="1" dirty="0"/>
              <a:t> </a:t>
            </a:r>
            <a:r>
              <a:rPr lang="ru-RU" sz="1800" b="1" dirty="0" err="1"/>
              <a:t>қаржылық</a:t>
            </a:r>
            <a:r>
              <a:rPr lang="ru-RU" sz="1800" b="1" dirty="0"/>
              <a:t> </a:t>
            </a:r>
            <a:r>
              <a:rPr lang="ru-RU" sz="1800" b="1" dirty="0" err="1"/>
              <a:t>есептің</a:t>
            </a:r>
            <a:r>
              <a:rPr lang="ru-RU" sz="1800" b="1" dirty="0"/>
              <a:t> </a:t>
            </a:r>
            <a:r>
              <a:rPr lang="ru-RU" sz="1800" b="1" dirty="0" err="1"/>
              <a:t>ажырамас</a:t>
            </a:r>
            <a:r>
              <a:rPr lang="ru-RU" sz="1800" b="1" dirty="0"/>
              <a:t> </a:t>
            </a:r>
            <a:r>
              <a:rPr lang="ru-RU" sz="1800" b="1" dirty="0" err="1"/>
              <a:t>бөлігі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571500" indent="-571500" algn="ctr" eaLnBrk="1" hangingPunct="1">
              <a:lnSpc>
                <a:spcPct val="105000"/>
              </a:lnSpc>
              <a:defRPr/>
            </a:pPr>
            <a:r>
              <a:rPr lang="ru-RU" sz="1800" b="1" dirty="0" smtClean="0"/>
              <a:t>4.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</a:t>
            </a:r>
            <a:r>
              <a:rPr lang="ru-RU" sz="1800" b="1" dirty="0" err="1"/>
              <a:t>түрлері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b="1" u="sng" dirty="0" err="1"/>
              <a:t>Объектіні</a:t>
            </a:r>
            <a:r>
              <a:rPr lang="ru-RU" sz="1800" b="1" u="sng" dirty="0"/>
              <a:t> </a:t>
            </a:r>
            <a:r>
              <a:rPr lang="ru-RU" sz="1800" b="1" u="sng" dirty="0" err="1"/>
              <a:t>зерттеу</a:t>
            </a:r>
            <a:r>
              <a:rPr lang="ru-RU" sz="1800" b="1" u="sng" dirty="0"/>
              <a:t> </a:t>
            </a:r>
            <a:r>
              <a:rPr lang="ru-RU" sz="1800" b="1" u="sng" dirty="0" err="1"/>
              <a:t>әдістемесіне</a:t>
            </a:r>
            <a:r>
              <a:rPr lang="ru-RU" sz="1800" b="1" u="sng" dirty="0"/>
              <a:t> </a:t>
            </a:r>
            <a:r>
              <a:rPr lang="ru-RU" sz="1800" b="1" u="sng" dirty="0" err="1" smtClean="0"/>
              <a:t>сәйкес</a:t>
            </a:r>
            <a:r>
              <a:rPr lang="ru-RU" sz="1800" b="1" u="sng" dirty="0" smtClean="0"/>
              <a:t>:</a:t>
            </a:r>
          </a:p>
          <a:p>
            <a:pPr eaLnBrk="1" hangingPunct="1">
              <a:lnSpc>
                <a:spcPct val="80000"/>
              </a:lnSpc>
            </a:pPr>
            <a:endParaRPr lang="ru-RU" sz="1800" b="1" u="sng" dirty="0" smtClean="0"/>
          </a:p>
          <a:p>
            <a:pPr lvl="1" eaLnBrk="1" hangingPunct="1">
              <a:lnSpc>
                <a:spcPct val="85000"/>
              </a:lnSpc>
            </a:pPr>
            <a:r>
              <a:rPr lang="ru-RU" sz="1800" b="1" u="sng" dirty="0" err="1"/>
              <a:t>Салыстырмалы</a:t>
            </a:r>
            <a:r>
              <a:rPr lang="ru-RU" sz="1800" b="1" u="sng" dirty="0"/>
              <a:t> - </a:t>
            </a:r>
            <a:r>
              <a:rPr lang="ru-RU" sz="1800" b="1" dirty="0" err="1"/>
              <a:t>есептелген</a:t>
            </a:r>
            <a:r>
              <a:rPr lang="ru-RU" sz="1800" b="1" dirty="0"/>
              <a:t> </a:t>
            </a:r>
            <a:r>
              <a:rPr lang="ru-RU" sz="1800" b="1" dirty="0" err="1"/>
              <a:t>көрсеткіштерді</a:t>
            </a:r>
            <a:r>
              <a:rPr lang="ru-RU" sz="1800" b="1" dirty="0"/>
              <a:t> </a:t>
            </a:r>
            <a:r>
              <a:rPr lang="ru-RU" sz="1800" b="1" dirty="0" err="1"/>
              <a:t>жоспарланған</a:t>
            </a:r>
            <a:r>
              <a:rPr lang="ru-RU" sz="1800" b="1" dirty="0"/>
              <a:t> </a:t>
            </a:r>
            <a:r>
              <a:rPr lang="ru-RU" sz="1800" b="1" dirty="0" err="1"/>
              <a:t>немесе</a:t>
            </a:r>
            <a:r>
              <a:rPr lang="ru-RU" sz="1800" b="1" dirty="0"/>
              <a:t> </a:t>
            </a:r>
            <a:r>
              <a:rPr lang="ru-RU" sz="1800" b="1" dirty="0" err="1"/>
              <a:t>өткен</a:t>
            </a:r>
            <a:r>
              <a:rPr lang="ru-RU" sz="1800" b="1" dirty="0"/>
              <a:t> </a:t>
            </a:r>
            <a:r>
              <a:rPr lang="ru-RU" sz="1800" b="1" dirty="0" err="1"/>
              <a:t>жылдардағы</a:t>
            </a:r>
            <a:r>
              <a:rPr lang="ru-RU" sz="1800" b="1" dirty="0"/>
              <a:t> </a:t>
            </a:r>
            <a:r>
              <a:rPr lang="ru-RU" sz="1800" b="1" dirty="0" err="1"/>
              <a:t>деректермен</a:t>
            </a:r>
            <a:r>
              <a:rPr lang="ru-RU" sz="1800" b="1" dirty="0"/>
              <a:t> </a:t>
            </a:r>
            <a:r>
              <a:rPr lang="ru-RU" sz="1800" b="1" dirty="0" err="1"/>
              <a:t>салыстыру</a:t>
            </a:r>
            <a:r>
              <a:rPr lang="ru-RU" sz="1800" b="1" dirty="0"/>
              <a:t>.</a:t>
            </a:r>
          </a:p>
          <a:p>
            <a:pPr lvl="1" eaLnBrk="1" hangingPunct="1">
              <a:lnSpc>
                <a:spcPct val="85000"/>
              </a:lnSpc>
            </a:pPr>
            <a:r>
              <a:rPr lang="ru-RU" sz="1800" b="1" u="sng" dirty="0" err="1" smtClean="0"/>
              <a:t>Факторлық</a:t>
            </a:r>
            <a:r>
              <a:rPr lang="ru-RU" sz="1800" b="1" u="sng" dirty="0" smtClean="0"/>
              <a:t> </a:t>
            </a:r>
            <a:r>
              <a:rPr lang="ru-RU" sz="1800" b="1" u="sng" dirty="0"/>
              <a:t>- </a:t>
            </a:r>
            <a:r>
              <a:rPr lang="ru-RU" sz="1800" b="1" dirty="0" err="1"/>
              <a:t>факторлардың</a:t>
            </a:r>
            <a:r>
              <a:rPr lang="ru-RU" sz="1800" b="1" dirty="0"/>
              <a:t> </a:t>
            </a:r>
            <a:r>
              <a:rPr lang="ru-RU" sz="1800" b="1" dirty="0" err="1"/>
              <a:t>әсер</a:t>
            </a:r>
            <a:r>
              <a:rPr lang="ru-RU" sz="1800" b="1" dirty="0"/>
              <a:t> </a:t>
            </a:r>
            <a:r>
              <a:rPr lang="ru-RU" sz="1800" b="1" dirty="0" err="1"/>
              <a:t>ету</a:t>
            </a:r>
            <a:r>
              <a:rPr lang="ru-RU" sz="1800" b="1" dirty="0"/>
              <a:t> </a:t>
            </a:r>
            <a:r>
              <a:rPr lang="ru-RU" sz="1800" b="1" dirty="0" err="1"/>
              <a:t>шамасының</a:t>
            </a:r>
            <a:r>
              <a:rPr lang="ru-RU" sz="1800" b="1" dirty="0"/>
              <a:t> </a:t>
            </a:r>
            <a:r>
              <a:rPr lang="ru-RU" sz="1800" b="1" dirty="0" err="1"/>
              <a:t>өсуін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өнімділік</a:t>
            </a:r>
            <a:r>
              <a:rPr lang="ru-RU" sz="1800" b="1" dirty="0"/>
              <a:t> </a:t>
            </a:r>
            <a:r>
              <a:rPr lang="ru-RU" sz="1800" b="1" dirty="0" err="1"/>
              <a:t>көрсеткіштерінің</a:t>
            </a:r>
            <a:r>
              <a:rPr lang="ru-RU" sz="1800" b="1" dirty="0"/>
              <a:t> </a:t>
            </a:r>
            <a:r>
              <a:rPr lang="ru-RU" sz="1800" b="1" dirty="0" err="1"/>
              <a:t>деңгейін</a:t>
            </a:r>
            <a:r>
              <a:rPr lang="ru-RU" sz="1800" b="1" dirty="0"/>
              <a:t> </a:t>
            </a:r>
            <a:r>
              <a:rPr lang="ru-RU" sz="1800" b="1" dirty="0" err="1"/>
              <a:t>анықтауға</a:t>
            </a:r>
            <a:r>
              <a:rPr lang="ru-RU" sz="1800" b="1" dirty="0"/>
              <a:t> </a:t>
            </a:r>
            <a:r>
              <a:rPr lang="ru-RU" sz="1800" b="1" dirty="0" err="1"/>
              <a:t>бағытталған</a:t>
            </a:r>
            <a:r>
              <a:rPr lang="ru-RU" sz="1800" b="1" dirty="0"/>
              <a:t>.</a:t>
            </a:r>
          </a:p>
          <a:p>
            <a:pPr lvl="1" eaLnBrk="1" hangingPunct="1">
              <a:lnSpc>
                <a:spcPct val="85000"/>
              </a:lnSpc>
            </a:pPr>
            <a:r>
              <a:rPr lang="ru-RU" sz="1800" b="1" u="sng" dirty="0" smtClean="0"/>
              <a:t>Экономика - </a:t>
            </a:r>
            <a:r>
              <a:rPr lang="ru-RU" sz="1800" b="1" u="sng" dirty="0" err="1" smtClean="0"/>
              <a:t>математикалық</a:t>
            </a:r>
            <a:r>
              <a:rPr lang="ru-RU" sz="1800" b="1" u="sng" dirty="0" smtClean="0"/>
              <a:t> </a:t>
            </a:r>
            <a:r>
              <a:rPr lang="ru-RU" sz="1800" b="1" u="sng" dirty="0"/>
              <a:t>-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проблеманы</a:t>
            </a:r>
            <a:r>
              <a:rPr lang="ru-RU" sz="1800" b="1" dirty="0"/>
              <a:t> </a:t>
            </a:r>
            <a:r>
              <a:rPr lang="ru-RU" sz="1800" b="1" dirty="0" err="1"/>
              <a:t>шешудің</a:t>
            </a:r>
            <a:r>
              <a:rPr lang="ru-RU" sz="1800" b="1" dirty="0"/>
              <a:t> </a:t>
            </a:r>
            <a:r>
              <a:rPr lang="ru-RU" sz="1800" b="1" dirty="0" err="1"/>
              <a:t>тиімді</a:t>
            </a:r>
            <a:r>
              <a:rPr lang="ru-RU" sz="1800" b="1" dirty="0"/>
              <a:t> </a:t>
            </a:r>
            <a:r>
              <a:rPr lang="ru-RU" sz="1800" b="1" dirty="0" err="1"/>
              <a:t>нұсқасын</a:t>
            </a:r>
            <a:r>
              <a:rPr lang="ru-RU" sz="1800" b="1" dirty="0"/>
              <a:t> </a:t>
            </a:r>
            <a:r>
              <a:rPr lang="ru-RU" sz="1800" b="1" dirty="0" err="1"/>
              <a:t>таңдауға</a:t>
            </a:r>
            <a:r>
              <a:rPr lang="ru-RU" sz="1800" b="1" dirty="0"/>
              <a:t>, </a:t>
            </a:r>
            <a:r>
              <a:rPr lang="ru-RU" sz="1800" b="1" dirty="0" err="1"/>
              <a:t>тиімділікті</a:t>
            </a:r>
            <a:r>
              <a:rPr lang="ru-RU" sz="1800" b="1" dirty="0"/>
              <a:t> </a:t>
            </a:r>
            <a:r>
              <a:rPr lang="ru-RU" sz="1800" b="1" dirty="0" err="1"/>
              <a:t>арттыру</a:t>
            </a:r>
            <a:r>
              <a:rPr lang="ru-RU" sz="1800" b="1" dirty="0"/>
              <a:t> </a:t>
            </a:r>
            <a:r>
              <a:rPr lang="ru-RU" sz="1800" b="1" dirty="0" err="1"/>
              <a:t>үшін</a:t>
            </a:r>
            <a:r>
              <a:rPr lang="ru-RU" sz="1800" b="1" dirty="0"/>
              <a:t> </a:t>
            </a:r>
            <a:r>
              <a:rPr lang="ru-RU" sz="1800" b="1" dirty="0" err="1"/>
              <a:t>қорларды</a:t>
            </a:r>
            <a:r>
              <a:rPr lang="ru-RU" sz="1800" b="1" dirty="0"/>
              <a:t> </a:t>
            </a:r>
            <a:r>
              <a:rPr lang="ru-RU" sz="1800" b="1" dirty="0" err="1"/>
              <a:t>анықтауға</a:t>
            </a:r>
            <a:r>
              <a:rPr lang="ru-RU" sz="1800" b="1" dirty="0"/>
              <a:t> </a:t>
            </a:r>
            <a:r>
              <a:rPr lang="ru-RU" sz="1800" b="1" dirty="0" err="1"/>
              <a:t>бағытталған</a:t>
            </a:r>
            <a:r>
              <a:rPr lang="ru-RU" sz="1800" b="1" dirty="0"/>
              <a:t>.</a:t>
            </a:r>
          </a:p>
          <a:p>
            <a:pPr lvl="1" eaLnBrk="1" hangingPunct="1">
              <a:lnSpc>
                <a:spcPct val="85000"/>
              </a:lnSpc>
            </a:pPr>
            <a:r>
              <a:rPr lang="ru-RU" sz="1800" b="1" u="sng" dirty="0" err="1"/>
              <a:t>Функционалдық</a:t>
            </a:r>
            <a:r>
              <a:rPr lang="ru-RU" sz="1800" b="1" u="sng" dirty="0"/>
              <a:t> </a:t>
            </a:r>
            <a:r>
              <a:rPr lang="ru-RU" sz="1800" b="1" u="sng" dirty="0" smtClean="0"/>
              <a:t>- </a:t>
            </a:r>
            <a:r>
              <a:rPr lang="ru-RU" sz="1800" b="1" dirty="0" err="1" smtClean="0"/>
              <a:t>құндылық</a:t>
            </a:r>
            <a:r>
              <a:rPr lang="ru-RU" sz="1800" b="1" dirty="0" smtClean="0"/>
              <a:t> </a:t>
            </a:r>
            <a:r>
              <a:rPr lang="ru-RU" sz="1800" b="1" dirty="0"/>
              <a:t>- </a:t>
            </a:r>
            <a:r>
              <a:rPr lang="ru-RU" sz="1800" b="1" dirty="0" err="1"/>
              <a:t>материалдық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еңбек</a:t>
            </a:r>
            <a:r>
              <a:rPr lang="ru-RU" sz="1800" b="1" dirty="0"/>
              <a:t> </a:t>
            </a:r>
            <a:r>
              <a:rPr lang="ru-RU" sz="1800" b="1" dirty="0" err="1"/>
              <a:t>шығындарын</a:t>
            </a:r>
            <a:r>
              <a:rPr lang="ru-RU" sz="1800" b="1" dirty="0"/>
              <a:t> </a:t>
            </a:r>
            <a:r>
              <a:rPr lang="ru-RU" sz="1800" b="1" dirty="0" err="1"/>
              <a:t>азайтуға</a:t>
            </a:r>
            <a:r>
              <a:rPr lang="ru-RU" sz="1800" b="1" dirty="0"/>
              <a:t> </a:t>
            </a:r>
            <a:r>
              <a:rPr lang="ru-RU" sz="1800" b="1" dirty="0" err="1"/>
              <a:t>бағытталған</a:t>
            </a:r>
            <a:r>
              <a:rPr lang="ru-RU" sz="1800" b="1" u="sng" dirty="0"/>
              <a:t>.</a:t>
            </a:r>
            <a:endParaRPr lang="ru-RU" sz="1800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4.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</a:t>
            </a:r>
            <a:r>
              <a:rPr lang="ru-RU" sz="1800" b="1" dirty="0" err="1"/>
              <a:t>түрлері</a:t>
            </a:r>
            <a:r>
              <a:rPr lang="ru-RU" sz="1800" b="1" dirty="0"/>
              <a:t>.</a:t>
            </a:r>
            <a:br>
              <a:rPr lang="ru-RU" sz="1800" b="1" dirty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6738" y="1844675"/>
            <a:ext cx="8001000" cy="417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b="1" u="sng" dirty="0" err="1" smtClean="0"/>
              <a:t>Субъектілер</a:t>
            </a:r>
            <a:r>
              <a:rPr lang="ru-RU" sz="1800" b="1" u="sng" dirty="0" smtClean="0"/>
              <a:t> </a:t>
            </a:r>
            <a:r>
              <a:rPr lang="ru-RU" sz="1800" b="1" u="sng" dirty="0" err="1" smtClean="0"/>
              <a:t>бойынша</a:t>
            </a:r>
            <a:r>
              <a:rPr lang="ru-RU" sz="1800" b="1" u="sng" dirty="0" smtClean="0"/>
              <a:t> </a:t>
            </a:r>
            <a:r>
              <a:rPr lang="ru-RU" sz="1800" b="1" u="sng" dirty="0"/>
              <a:t>(</a:t>
            </a:r>
            <a:r>
              <a:rPr lang="ru-RU" sz="1800" b="1" u="sng" dirty="0" err="1"/>
              <a:t>ішкі</a:t>
            </a:r>
            <a:r>
              <a:rPr lang="ru-RU" sz="1800" b="1" u="sng" dirty="0"/>
              <a:t> </a:t>
            </a:r>
            <a:r>
              <a:rPr lang="ru-RU" sz="1800" b="1" u="sng" dirty="0" err="1"/>
              <a:t>және</a:t>
            </a:r>
            <a:r>
              <a:rPr lang="ru-RU" sz="1800" b="1" u="sng" dirty="0"/>
              <a:t> </a:t>
            </a:r>
            <a:r>
              <a:rPr lang="ru-RU" sz="1800" b="1" u="sng" dirty="0" err="1"/>
              <a:t>сыртқы</a:t>
            </a:r>
            <a:r>
              <a:rPr lang="ru-RU" sz="1800" b="1" u="sng" dirty="0"/>
              <a:t>):</a:t>
            </a:r>
            <a:endParaRPr lang="ru-RU" sz="1800" b="1" dirty="0" smtClean="0"/>
          </a:p>
          <a:p>
            <a:pPr lvl="1" eaLnBrk="1" hangingPunct="1"/>
            <a:r>
              <a:rPr lang="ru-RU" sz="1800" b="1" dirty="0" err="1" smtClean="0"/>
              <a:t>Басқарушылық</a:t>
            </a:r>
            <a:r>
              <a:rPr lang="ru-RU" sz="1800" b="1" dirty="0" smtClean="0"/>
              <a:t>;</a:t>
            </a:r>
            <a:endParaRPr lang="ru-RU" sz="1800" b="1" dirty="0"/>
          </a:p>
          <a:p>
            <a:pPr lvl="1" eaLnBrk="1" hangingPunct="1"/>
            <a:r>
              <a:rPr lang="ru-RU" sz="1800" b="1" dirty="0" err="1"/>
              <a:t>Кәсіпорынның</a:t>
            </a:r>
            <a:r>
              <a:rPr lang="ru-RU" sz="1800" b="1" dirty="0"/>
              <a:t>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қызметі</a:t>
            </a:r>
            <a:r>
              <a:rPr lang="ru-RU" sz="1800" b="1" dirty="0"/>
              <a:t>;</a:t>
            </a:r>
          </a:p>
          <a:p>
            <a:pPr lvl="1" eaLnBrk="1" hangingPunct="1"/>
            <a:r>
              <a:rPr lang="ru-RU" sz="1800" b="1" dirty="0" err="1"/>
              <a:t>Аудиторлар</a:t>
            </a:r>
            <a:r>
              <a:rPr lang="ru-RU" sz="1800" b="1" dirty="0"/>
              <a:t>;</a:t>
            </a:r>
          </a:p>
          <a:p>
            <a:pPr lvl="1" eaLnBrk="1" hangingPunct="1"/>
            <a:r>
              <a:rPr lang="ru-RU" sz="1800" b="1" dirty="0" err="1"/>
              <a:t>Инвесторлар</a:t>
            </a:r>
            <a:r>
              <a:rPr lang="ru-RU" sz="1800" b="1" dirty="0"/>
              <a:t>;</a:t>
            </a:r>
          </a:p>
          <a:p>
            <a:pPr lvl="1" eaLnBrk="1" hangingPunct="1"/>
            <a:r>
              <a:rPr lang="ru-RU" sz="1800" b="1" dirty="0" err="1"/>
              <a:t>Кредиттік</a:t>
            </a:r>
            <a:r>
              <a:rPr lang="ru-RU" sz="1800" b="1" dirty="0"/>
              <a:t> </a:t>
            </a:r>
            <a:r>
              <a:rPr lang="ru-RU" sz="1800" b="1" dirty="0" err="1"/>
              <a:t>және</a:t>
            </a:r>
            <a:r>
              <a:rPr lang="ru-RU" sz="1800" b="1" dirty="0"/>
              <a:t> </a:t>
            </a:r>
            <a:r>
              <a:rPr lang="ru-RU" sz="1800" b="1" dirty="0" err="1"/>
              <a:t>қаржылық</a:t>
            </a:r>
            <a:r>
              <a:rPr lang="ru-RU" sz="1800" b="1" dirty="0"/>
              <a:t> </a:t>
            </a:r>
            <a:r>
              <a:rPr lang="ru-RU" sz="1800" b="1" dirty="0" err="1"/>
              <a:t>ұйымдар</a:t>
            </a:r>
            <a:r>
              <a:rPr lang="ru-RU" sz="1800" b="1" dirty="0"/>
              <a:t>.</a:t>
            </a:r>
            <a:endParaRPr lang="ru-RU" sz="1800" b="1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sz="1800" b="1" dirty="0" smtClean="0"/>
              <a:t>4. </a:t>
            </a:r>
            <a:r>
              <a:rPr lang="ru-RU" sz="1800" b="1" dirty="0" err="1"/>
              <a:t>Экономикалық</a:t>
            </a:r>
            <a:r>
              <a:rPr lang="ru-RU" sz="1800" b="1" dirty="0"/>
              <a:t> </a:t>
            </a:r>
            <a:r>
              <a:rPr lang="ru-RU" sz="1800" b="1" dirty="0" err="1"/>
              <a:t>талдау</a:t>
            </a:r>
            <a:r>
              <a:rPr lang="ru-RU" sz="1800" b="1" dirty="0"/>
              <a:t> </a:t>
            </a:r>
            <a:r>
              <a:rPr lang="ru-RU" sz="1800" b="1" dirty="0" err="1"/>
              <a:t>түрлері</a:t>
            </a:r>
            <a:r>
              <a:rPr lang="ru-RU" sz="1800" b="1" dirty="0"/>
              <a:t>.</a:t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3273</TotalTime>
  <Words>993</Words>
  <Application>Microsoft Office PowerPoint</Application>
  <PresentationFormat>Экран (4:3)</PresentationFormat>
  <Paragraphs>170</Paragraphs>
  <Slides>28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Calibri</vt:lpstr>
      <vt:lpstr>Verdana</vt:lpstr>
      <vt:lpstr>Wingdings</vt:lpstr>
      <vt:lpstr>Профиль</vt:lpstr>
      <vt:lpstr>Презентация PowerPoint</vt:lpstr>
      <vt:lpstr>Экономикалық талдаудың пәні мен міндеті, объектіci және мазмұны.  </vt:lpstr>
      <vt:lpstr>Экономикалық талдаудың пәні мен міндеті, объектіci және мазмұны.   </vt:lpstr>
      <vt:lpstr>Экономикалық талдаудың пәні мен міндеті, объектіci және мазмұны.   </vt:lpstr>
      <vt:lpstr>1. Басқару жүйесінде экономикалық талдаудың орны. </vt:lpstr>
      <vt:lpstr>1. Басқару жүйесінде экономикалық талдаудың орны.  </vt:lpstr>
      <vt:lpstr>1. Басқару жүйесінде экономикалық талдаудың орны.  </vt:lpstr>
      <vt:lpstr>1. Басқару жүйесінде экономикалық талдаудың орны.  </vt:lpstr>
      <vt:lpstr>1. Басқару жүйесінде экономикалық талдаудың орны. </vt:lpstr>
      <vt:lpstr>1. Басқару жүйесінде экономикалық талдаудың орны.  </vt:lpstr>
      <vt:lpstr>1. Басқару жүйесінде экономикалық талдаудың орны. </vt:lpstr>
      <vt:lpstr>2. Басқару жүйесінің негізгі функциялары. </vt:lpstr>
      <vt:lpstr>2. Басқару жүйесінің негізгі функциялары. </vt:lpstr>
      <vt:lpstr>2. Басқару жүйесінің негізгі функциялары. </vt:lpstr>
      <vt:lpstr>2. Басқару жүйесінің негізгі функциялары. </vt:lpstr>
      <vt:lpstr>2. Басқару жүйесінің негізгі функциялары. </vt:lpstr>
      <vt:lpstr>2. Басқару жүйесінің негізгі функциялары. </vt:lpstr>
      <vt:lpstr>2. Басқару жүйесінің негізгі функциялары. </vt:lpstr>
      <vt:lpstr>3. Экономикалық талдаудың мазмұны, пәні және міндеттері. </vt:lpstr>
      <vt:lpstr>3. Экономикалық талдаудың мазмұны, пәні және міндеттері. </vt:lpstr>
      <vt:lpstr>Экономикалық талдаудың мазмұны, пәні және міндеттері. </vt:lpstr>
      <vt:lpstr>Экономикалық талдаудың мазмұны, пәні және міндеттері. </vt:lpstr>
      <vt:lpstr>3. Экономикалық талдаудың мазмұны, пәні және міндеттері. </vt:lpstr>
      <vt:lpstr>3. Экономикалық талдаудың мазмұны, пәні және міндеттері. </vt:lpstr>
      <vt:lpstr>3. Экономикалық талдаудың мазмұны, пәні және міндеттері. </vt:lpstr>
      <vt:lpstr>4. Экономикалық талдау түрлері. </vt:lpstr>
      <vt:lpstr>4. Экономикалық талдау түрлері. </vt:lpstr>
      <vt:lpstr>4. Экономикалық талдау түрлері.  </vt:lpstr>
    </vt:vector>
  </TitlesOfParts>
  <Company>dveuk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Владивостокский государственный университет экономики и сервиса</dc:title>
  <dc:creator>Салов</dc:creator>
  <cp:lastModifiedBy>Гульнара Джeмпеисова</cp:lastModifiedBy>
  <cp:revision>380</cp:revision>
  <dcterms:created xsi:type="dcterms:W3CDTF">2008-12-15T21:40:59Z</dcterms:created>
  <dcterms:modified xsi:type="dcterms:W3CDTF">2024-10-08T11:19:15Z</dcterms:modified>
</cp:coreProperties>
</file>